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0" r:id="rId5"/>
    <p:sldId id="259" r:id="rId6"/>
    <p:sldId id="323" r:id="rId7"/>
    <p:sldId id="260" r:id="rId8"/>
    <p:sldId id="321" r:id="rId9"/>
    <p:sldId id="322" r:id="rId10"/>
    <p:sldId id="324" r:id="rId11"/>
    <p:sldId id="320" r:id="rId12"/>
    <p:sldId id="319" r:id="rId13"/>
    <p:sldId id="318" r:id="rId14"/>
    <p:sldId id="325" r:id="rId15"/>
    <p:sldId id="295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D1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5"/>
    <p:restoredTop sz="94629"/>
  </p:normalViewPr>
  <p:slideViewPr>
    <p:cSldViewPr snapToGrid="0" snapToObjects="1">
      <p:cViewPr varScale="1">
        <p:scale>
          <a:sx n="106" d="100"/>
          <a:sy n="106" d="100"/>
        </p:scale>
        <p:origin x="11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15T02:16:45.0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24575,'0'-8'0,"0"2"0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6F753-0DD9-1741-AD86-C09F46385385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9DD17-02F2-1942-9124-E070524C895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939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9DD17-02F2-1942-9124-E070524C895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3430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9DD17-02F2-1942-9124-E070524C895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31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35688-8BF7-9C9F-D1A6-57F58455BD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27262E-9B5D-AB60-8B75-21AC9FCBB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807997B-B689-7E27-E686-BC258323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045923-E1DF-87C3-7D87-EE57EE11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EAEBA0-02EC-C3BE-64A1-3C1E17CB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177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832834-D7EA-C3EA-A678-953CE684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6B7A018-7B7E-F7E4-F7D3-3BC670B26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4FC448-B023-3B2F-782C-8E4B8014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7168B7-5EBF-2279-0AF3-3E918267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CF34AA-6C11-281F-DF93-9F030D65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07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C8D03F-D39A-FC34-F617-9D33660220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890E8D-7FD9-5335-4806-2CBBEB6824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ED0CCB-CD8A-AA53-5DA1-8562E3C9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3EA827-3567-275E-79E4-BF91D9FAA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302AF4-81A8-1E30-99F7-FC4289BD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23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16339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TÍTULO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DACF8-2A6D-401A-93EE-F518570C3598}" type="datetimeFigureOut">
              <a:rPr lang="pt-BR" smtClean="0"/>
              <a:t>15/09/2022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982C4-F60C-4D48-A812-31713BAFA739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841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48042F-0D15-C01F-EFAC-6CBEB193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BCAAA7-72B6-CBE6-C5E7-7D494B9DF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671B48-565F-A98D-D035-0679D69A7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826E2A-417B-1E60-57DE-FDA0CACEB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40665F-C273-1F8C-54C9-279672727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72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C26B0-D90A-580F-D2CD-4E944D80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AE8507-B32B-FCE1-A435-47279A3B3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8285AB-D0D9-8EB2-7A4C-A83B4A4AF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D581F9-D505-796B-9DE7-91404AD1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540FD8-099C-10D8-6159-0576C050A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04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BD113-12EC-E25E-7D0C-BB7465D38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03EB93-EE55-3939-90EB-CF1D5237C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7CF095-3AE9-4779-1340-D8E1D043B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D1EC8C-3DE7-1D5B-CF62-E9C6E198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737104-8718-FACC-83E5-8D8B81DB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885A9D-B34A-616A-6D09-B9D8D9003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88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3703A4-6B15-A541-619F-20A29EFB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D6C930-EF04-3056-FB10-C7510909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0947BF7-6A79-1B7C-3279-11370E5E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6EA633C-C2D7-5125-0B9C-68E9D1E61F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839174B-EC20-5AFA-65F6-43CCD2F07E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764B149-7080-6478-0095-18B24DCC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D6AF831-C328-FCB7-F38A-9C150231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4C394AB-62B5-8B65-797F-193A1FB6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35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EA63A-A3F2-6A45-B7EE-8A989B17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DE4290-A79C-A552-2C54-5B113BE94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0FB80FA-9A9E-B8A9-11D0-BDC69578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BC2E34F-C16B-64C5-F979-0B5A4CA6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57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34A15A-4F68-7FED-52F1-695E7159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6A97F9B-0A81-CA15-6483-4F5C1C5D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8322CC-3D53-551E-A218-75859A7D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714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79805-9925-5131-F866-12972FE87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699171-A396-C813-25A4-605F52EC1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0C904B-A778-EE06-E10E-CA2346394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6491D6D-F9F0-330B-20C4-4FCE67998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69E1EB5-E661-AD76-0468-481CCCC3A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01E5FB-483B-59A7-819B-29E2EC7B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93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09828-3865-A1FD-6120-8EAC730BC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743A54-F62E-3961-62C1-D286CAAD8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22F5B8E-B85C-6679-F09D-C69BB6458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8FF77D-1464-470B-472D-7474A04CE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F628E8-80B7-F03B-7628-09682D5B8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70343A-9B79-F3A0-5A6F-611FEE32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817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98023B-CDB8-C66E-9074-01BE4632A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E4EBC38-1515-2887-7212-B1A39D68C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6B2A3B-8A19-EB98-76DE-23098AEA1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801CB-065A-734B-B831-9A5D0FFEE97C}" type="datetimeFigureOut">
              <a:rPr lang="pt-BR" smtClean="0"/>
              <a:t>15/09/2022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70E752-47AC-FB0D-40C3-E4E467020F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064848-7AF5-BC10-FAC1-6C0C47FBE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55B21-DBB2-DC46-B179-58C2736786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53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24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55B2CB-2216-307C-76B9-045B6228F2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2104523" y="3036585"/>
            <a:ext cx="7982953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95000"/>
                  </a:schemeClr>
                </a:solidFill>
                <a:effectLst/>
                <a:latin typeface="Avenir Black" panose="02000503020000020003" pitchFamily="2" charset="0"/>
              </a:rPr>
              <a:t>Simulação Imóveis Renda</a:t>
            </a:r>
          </a:p>
          <a:p>
            <a:pPr algn="ctr"/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Holding </a:t>
            </a:r>
            <a:r>
              <a:rPr lang="pt-BR" sz="2400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x</a:t>
            </a:r>
            <a:r>
              <a:rPr lang="pt-BR" sz="24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</a:rPr>
              <a:t> Fundos</a:t>
            </a:r>
            <a:endParaRPr lang="pt-BR" sz="4500" dirty="0">
              <a:solidFill>
                <a:schemeClr val="bg1">
                  <a:lumMod val="85000"/>
                </a:schemeClr>
              </a:solidFill>
              <a:effectLst/>
              <a:latin typeface="Avenir Book" panose="02000503020000020003" pitchFamily="2" charset="0"/>
            </a:endParaRPr>
          </a:p>
          <a:p>
            <a:pPr algn="ctr"/>
            <a:endParaRPr lang="pt-BR" sz="4500" b="1" dirty="0">
              <a:solidFill>
                <a:schemeClr val="bg1">
                  <a:lumMod val="95000"/>
                </a:schemeClr>
              </a:solidFill>
              <a:effectLst/>
              <a:latin typeface="Avenir Black" panose="02000503020000020003" pitchFamily="2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D58E28-141F-4DAF-7173-AC0EF872A0B5}"/>
              </a:ext>
            </a:extLst>
          </p:cNvPr>
          <p:cNvSpPr/>
          <p:nvPr/>
        </p:nvSpPr>
        <p:spPr>
          <a:xfrm rot="16200000" flipH="1">
            <a:off x="5537791" y="921936"/>
            <a:ext cx="45719" cy="1112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B06C80-77CE-18DB-E748-97DBBEC8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972" y="6276249"/>
            <a:ext cx="517358" cy="3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>
            <a:cxnSpLocks/>
          </p:cNvCxnSpPr>
          <p:nvPr/>
        </p:nvCxnSpPr>
        <p:spPr>
          <a:xfrm flipV="1">
            <a:off x="985357" y="4665433"/>
            <a:ext cx="10221285" cy="17356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eta Dobrada 15"/>
          <p:cNvSpPr/>
          <p:nvPr/>
        </p:nvSpPr>
        <p:spPr>
          <a:xfrm rot="10800000" flipH="1">
            <a:off x="1805240" y="5327730"/>
            <a:ext cx="698322" cy="968206"/>
          </a:xfrm>
          <a:prstGeom prst="bentArrow">
            <a:avLst>
              <a:gd name="adj1" fmla="val 11942"/>
              <a:gd name="adj2" fmla="val 25000"/>
              <a:gd name="adj3" fmla="val 25000"/>
              <a:gd name="adj4" fmla="val 598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Texto Explicativo em Elipse 16"/>
          <p:cNvSpPr/>
          <p:nvPr/>
        </p:nvSpPr>
        <p:spPr>
          <a:xfrm>
            <a:off x="8504239" y="5118679"/>
            <a:ext cx="1091637" cy="968206"/>
          </a:xfrm>
          <a:prstGeom prst="wedgeEllipseCallout">
            <a:avLst>
              <a:gd name="adj1" fmla="val -56465"/>
              <a:gd name="adj2" fmla="val 5774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F7F7C56A-00DB-8F49-8732-25E19A15A64D}"/>
              </a:ext>
            </a:extLst>
          </p:cNvPr>
          <p:cNvSpPr txBox="1">
            <a:spLocks/>
          </p:cNvSpPr>
          <p:nvPr/>
        </p:nvSpPr>
        <p:spPr>
          <a:xfrm>
            <a:off x="8459043" y="5413891"/>
            <a:ext cx="118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t-BR" sz="1000" dirty="0">
                <a:latin typeface="Montserrat" pitchFamily="2" charset="77"/>
                <a:ea typeface="+mn-ea"/>
                <a:cs typeface="+mn-cs"/>
              </a:rPr>
              <a:t>Economia de </a:t>
            </a:r>
          </a:p>
          <a:p>
            <a:pPr algn="ctr"/>
            <a:r>
              <a:rPr lang="pt-BR" sz="1000" b="1" dirty="0">
                <a:latin typeface="Montserrat" pitchFamily="2" charset="77"/>
                <a:ea typeface="+mn-ea"/>
                <a:cs typeface="+mn-cs"/>
              </a:rPr>
              <a:t>R$ 391 </a:t>
            </a:r>
            <a:r>
              <a:rPr lang="pt-BR" sz="1000" dirty="0">
                <a:latin typeface="Montserrat" pitchFamily="2" charset="77"/>
                <a:ea typeface="+mn-ea"/>
                <a:cs typeface="+mn-cs"/>
              </a:rPr>
              <a:t>mil ano</a:t>
            </a: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598678" y="5309901"/>
            <a:ext cx="717826" cy="1424940"/>
            <a:chOff x="1506" y="3505"/>
            <a:chExt cx="871" cy="1729"/>
          </a:xfrm>
          <a:solidFill>
            <a:srgbClr val="002060"/>
          </a:solidFill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528DA09-F18F-7D10-3C12-7C55AF11A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368046"/>
              </p:ext>
            </p:extLst>
          </p:nvPr>
        </p:nvGraphicFramePr>
        <p:xfrm>
          <a:off x="677517" y="1605748"/>
          <a:ext cx="10972139" cy="3490783"/>
        </p:xfrm>
        <a:graphic>
          <a:graphicData uri="http://schemas.openxmlformats.org/drawingml/2006/table">
            <a:tbl>
              <a:tblPr/>
              <a:tblGrid>
                <a:gridCol w="1516102">
                  <a:extLst>
                    <a:ext uri="{9D8B030D-6E8A-4147-A177-3AD203B41FA5}">
                      <a16:colId xmlns:a16="http://schemas.microsoft.com/office/drawing/2014/main" val="2056008530"/>
                    </a:ext>
                  </a:extLst>
                </a:gridCol>
                <a:gridCol w="843006">
                  <a:extLst>
                    <a:ext uri="{9D8B030D-6E8A-4147-A177-3AD203B41FA5}">
                      <a16:colId xmlns:a16="http://schemas.microsoft.com/office/drawing/2014/main" val="3600958236"/>
                    </a:ext>
                  </a:extLst>
                </a:gridCol>
                <a:gridCol w="845183">
                  <a:extLst>
                    <a:ext uri="{9D8B030D-6E8A-4147-A177-3AD203B41FA5}">
                      <a16:colId xmlns:a16="http://schemas.microsoft.com/office/drawing/2014/main" val="3977484402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2782536887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3328356720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1428765404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2130840563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3232318662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1759735732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3509565640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2483327730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1054255023"/>
                    </a:ext>
                  </a:extLst>
                </a:gridCol>
                <a:gridCol w="699237">
                  <a:extLst>
                    <a:ext uri="{9D8B030D-6E8A-4147-A177-3AD203B41FA5}">
                      <a16:colId xmlns:a16="http://schemas.microsoft.com/office/drawing/2014/main" val="719501205"/>
                    </a:ext>
                  </a:extLst>
                </a:gridCol>
                <a:gridCol w="775478">
                  <a:extLst>
                    <a:ext uri="{9D8B030D-6E8A-4147-A177-3AD203B41FA5}">
                      <a16:colId xmlns:a16="http://schemas.microsoft.com/office/drawing/2014/main" val="251722714"/>
                    </a:ext>
                  </a:extLst>
                </a:gridCol>
              </a:tblGrid>
              <a:tr h="16207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Premissa: R$ 500.000,00 de renda por mês</a:t>
                      </a: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875969"/>
                  </a:ext>
                </a:extLst>
              </a:tr>
              <a:tr h="162077">
                <a:tc>
                  <a:txBody>
                    <a:bodyPr/>
                    <a:lstStyle/>
                    <a:p>
                      <a:pPr algn="l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687027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Simulação Holding Patrimonial (Lucro Presumido)</a:t>
                      </a: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881233"/>
                  </a:ext>
                </a:extLst>
              </a:tr>
              <a:tr h="143980"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174557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Meses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3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4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5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6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7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8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9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10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11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12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ACUMULADO / ANO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319956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Receita de Aluguel/Arrendamento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$ 6.000.000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754577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Base de Cálculo dos Impostos.        (Pis, </a:t>
                      </a:r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Cofins,IPRJ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e </a:t>
                      </a:r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Csll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$ 72.650)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(R$ 871.800)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874203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Receita Liquida após Impostos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$ 427.350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$ 5.128.200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452941"/>
                  </a:ext>
                </a:extLst>
              </a:tr>
              <a:tr h="162077"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6110454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Simulação Fundo de Investimento Imobiliário (FII)</a:t>
                      </a: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792878"/>
                  </a:ext>
                </a:extLst>
              </a:tr>
              <a:tr h="126863"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Montserrat" pitchFamily="2" charset="77"/>
                      </a:endParaRPr>
                    </a:p>
                  </a:txBody>
                  <a:tcPr marL="6274" marR="6274" marT="62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693628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Meses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3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4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5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6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7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8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9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10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11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12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ACUMULADO / ANO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977128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Receita de Aluguel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$ 6.000.000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36519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Base de Cálculo dos Impostos.       (Pis, </a:t>
                      </a:r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Cofins,IPRJ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 e </a:t>
                      </a:r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Csll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924848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Custos Recorrentes do FII + FIM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7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$ 40.000)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0" i="0" u="none" strike="noStrike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(R$ 480.000)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29438"/>
                  </a:ext>
                </a:extLst>
              </a:tr>
              <a:tr h="2485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Receita Liquida após Impostos 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$ 460.000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R$ 5.520.000</a:t>
                      </a:r>
                    </a:p>
                  </a:txBody>
                  <a:tcPr marL="6274" marR="6274" marT="627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780141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EED6092-3718-82F0-68C1-D610F5542E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80601"/>
              </p:ext>
            </p:extLst>
          </p:nvPr>
        </p:nvGraphicFramePr>
        <p:xfrm>
          <a:off x="2757366" y="5433060"/>
          <a:ext cx="3472650" cy="1178623"/>
        </p:xfrm>
        <a:graphic>
          <a:graphicData uri="http://schemas.openxmlformats.org/drawingml/2006/table">
            <a:tbl>
              <a:tblPr/>
              <a:tblGrid>
                <a:gridCol w="1641960">
                  <a:extLst>
                    <a:ext uri="{9D8B030D-6E8A-4147-A177-3AD203B41FA5}">
                      <a16:colId xmlns:a16="http://schemas.microsoft.com/office/drawing/2014/main" val="3292413613"/>
                    </a:ext>
                  </a:extLst>
                </a:gridCol>
                <a:gridCol w="915345">
                  <a:extLst>
                    <a:ext uri="{9D8B030D-6E8A-4147-A177-3AD203B41FA5}">
                      <a16:colId xmlns:a16="http://schemas.microsoft.com/office/drawing/2014/main" val="599637917"/>
                    </a:ext>
                  </a:extLst>
                </a:gridCol>
                <a:gridCol w="915345">
                  <a:extLst>
                    <a:ext uri="{9D8B030D-6E8A-4147-A177-3AD203B41FA5}">
                      <a16:colId xmlns:a16="http://schemas.microsoft.com/office/drawing/2014/main" val="3632169152"/>
                    </a:ext>
                  </a:extLst>
                </a:gridCol>
              </a:tblGrid>
              <a:tr h="1877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Comparativo 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EMPRESA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</a:rPr>
                        <a:t>FUNDO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425587"/>
                  </a:ext>
                </a:extLst>
              </a:tr>
              <a:tr h="1627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Impostos %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14,53%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0%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2609236"/>
                  </a:ext>
                </a:extLst>
              </a:tr>
              <a:tr h="1627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Aluguel Anual  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R$ 6.000.000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R$ 6.000.000</a:t>
                      </a:r>
                    </a:p>
                  </a:txBody>
                  <a:tcPr marL="84929" marR="7077" marT="70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834824"/>
                  </a:ext>
                </a:extLst>
              </a:tr>
              <a:tr h="1627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Impostos 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$ 871.800) 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1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0,00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984705"/>
                  </a:ext>
                </a:extLst>
              </a:tr>
              <a:tr h="162780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Despesas Mensais FII + FIM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1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-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pt-BR" sz="9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Montserrat" pitchFamily="2" charset="77"/>
                        </a:rPr>
                        <a:t>$ 480.000) </a:t>
                      </a:r>
                    </a:p>
                  </a:txBody>
                  <a:tcPr marL="84929" marR="7077" marT="70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2523331"/>
                  </a:ext>
                </a:extLst>
              </a:tr>
              <a:tr h="169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Total Líquido FII + FIM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</a:t>
                      </a:r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$ 5.128.200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R$ 5.520.000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247999"/>
                  </a:ext>
                </a:extLst>
              </a:tr>
              <a:tr h="1698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Benefício Anual FII + FIM</a:t>
                      </a:r>
                    </a:p>
                  </a:txBody>
                  <a:tcPr marL="7077" marR="7077" marT="70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</a:rPr>
                        <a:t>R$ 391.800</a:t>
                      </a:r>
                    </a:p>
                  </a:txBody>
                  <a:tcPr marL="7077" marR="7077" marT="70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41989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3FABEA62-E749-7429-87C9-D3A706B7E272}"/>
              </a:ext>
            </a:extLst>
          </p:cNvPr>
          <p:cNvSpPr txBox="1"/>
          <p:nvPr/>
        </p:nvSpPr>
        <p:spPr>
          <a:xfrm>
            <a:off x="604693" y="638072"/>
            <a:ext cx="79829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Simulação Holding </a:t>
            </a:r>
            <a:r>
              <a:rPr lang="pt-BR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x</a:t>
            </a:r>
            <a:r>
              <a:rPr 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 FII</a:t>
            </a:r>
          </a:p>
          <a:p>
            <a:r>
              <a:rPr lang="pt-BR" sz="2000" b="1" dirty="0">
                <a:latin typeface="Avenir Black" panose="02000503020000020003" pitchFamily="2" charset="0"/>
              </a:rPr>
              <a:t>01 ano</a:t>
            </a:r>
            <a:endParaRPr lang="pt-BR" sz="2000" b="1" dirty="0">
              <a:effectLst/>
              <a:latin typeface="Avenir Black" panose="02000503020000020003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21DF1BC-750F-6DF3-E556-6341DC91F704}"/>
              </a:ext>
            </a:extLst>
          </p:cNvPr>
          <p:cNvSpPr txBox="1"/>
          <p:nvPr/>
        </p:nvSpPr>
        <p:spPr>
          <a:xfrm>
            <a:off x="8810989" y="6261583"/>
            <a:ext cx="3225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</p:spTree>
    <p:extLst>
      <p:ext uri="{BB962C8B-B14F-4D97-AF65-F5344CB8AC3E}">
        <p14:creationId xmlns:p14="http://schemas.microsoft.com/office/powerpoint/2010/main" val="34914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8D48E8CF-8124-5E9A-B9B2-8AF1AA123239}"/>
              </a:ext>
            </a:extLst>
          </p:cNvPr>
          <p:cNvSpPr/>
          <p:nvPr/>
        </p:nvSpPr>
        <p:spPr>
          <a:xfrm>
            <a:off x="812799" y="1770778"/>
            <a:ext cx="10604503" cy="273209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exto Explicativo em Elipse 12"/>
          <p:cNvSpPr/>
          <p:nvPr/>
        </p:nvSpPr>
        <p:spPr>
          <a:xfrm>
            <a:off x="8179395" y="4635384"/>
            <a:ext cx="1894369" cy="1563365"/>
          </a:xfrm>
          <a:prstGeom prst="wedgeEllipseCallout">
            <a:avLst>
              <a:gd name="adj1" fmla="val -56497"/>
              <a:gd name="adj2" fmla="val 17868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F7F7C56A-00DB-8F49-8732-25E19A15A64D}"/>
              </a:ext>
            </a:extLst>
          </p:cNvPr>
          <p:cNvSpPr txBox="1">
            <a:spLocks/>
          </p:cNvSpPr>
          <p:nvPr/>
        </p:nvSpPr>
        <p:spPr>
          <a:xfrm>
            <a:off x="8167251" y="5003373"/>
            <a:ext cx="18943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000" dirty="0">
                <a:latin typeface="Montserrat" pitchFamily="2" charset="77"/>
                <a:ea typeface="+mn-ea"/>
                <a:cs typeface="+mn-cs"/>
              </a:rPr>
              <a:t>Economia 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líquida</a:t>
            </a:r>
            <a:r>
              <a:rPr lang="en-US" sz="1000" dirty="0">
                <a:latin typeface="Montserrat" pitchFamily="2" charset="77"/>
                <a:ea typeface="+mn-ea"/>
                <a:cs typeface="+mn-cs"/>
              </a:rPr>
              <a:t> de </a:t>
            </a:r>
          </a:p>
          <a:p>
            <a:pPr algn="ctr"/>
            <a:r>
              <a:rPr lang="en-US" sz="1000" b="1" dirty="0">
                <a:latin typeface="Montserrat" pitchFamily="2" charset="77"/>
                <a:ea typeface="+mn-ea"/>
                <a:cs typeface="+mn-cs"/>
              </a:rPr>
              <a:t>R$ 4,7 MM 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em</a:t>
            </a:r>
            <a:r>
              <a:rPr lang="en-US" sz="1000" dirty="0">
                <a:latin typeface="Montserrat" pitchFamily="2" charset="77"/>
                <a:ea typeface="+mn-ea"/>
                <a:cs typeface="+mn-cs"/>
              </a:rPr>
              <a:t> 10 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anos</a:t>
            </a:r>
            <a:r>
              <a:rPr lang="en-US" sz="1000" dirty="0">
                <a:latin typeface="Montserrat" pitchFamily="2" charset="77"/>
                <a:ea typeface="+mn-ea"/>
                <a:cs typeface="+mn-cs"/>
              </a:rPr>
              <a:t>.</a:t>
            </a:r>
          </a:p>
          <a:p>
            <a:pPr algn="ctr"/>
            <a:endParaRPr lang="en-US" sz="1000" dirty="0">
              <a:latin typeface="Montserrat" pitchFamily="2" charset="77"/>
              <a:ea typeface="+mn-ea"/>
              <a:cs typeface="+mn-cs"/>
            </a:endParaRPr>
          </a:p>
          <a:p>
            <a:pPr algn="ctr"/>
            <a:r>
              <a:rPr lang="en-US" sz="1000" dirty="0">
                <a:latin typeface="Montserrat" pitchFamily="2" charset="77"/>
                <a:ea typeface="+mn-ea"/>
                <a:cs typeface="+mn-cs"/>
              </a:rPr>
              <a:t>E R</a:t>
            </a:r>
            <a:r>
              <a:rPr lang="en-US" sz="1000" b="1" dirty="0">
                <a:latin typeface="Montserrat" pitchFamily="2" charset="77"/>
                <a:ea typeface="+mn-ea"/>
                <a:cs typeface="+mn-cs"/>
              </a:rPr>
              <a:t>$ 7,9 MM 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reinvestindo</a:t>
            </a:r>
            <a:r>
              <a:rPr lang="en-US" sz="1000" dirty="0">
                <a:latin typeface="Montserrat" pitchFamily="2" charset="77"/>
                <a:ea typeface="+mn-ea"/>
                <a:cs typeface="+mn-cs"/>
              </a:rPr>
              <a:t> a “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economia</a:t>
            </a:r>
            <a:r>
              <a:rPr lang="en-US" sz="1000" dirty="0"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tributária</a:t>
            </a:r>
            <a:r>
              <a:rPr lang="en-US" sz="1000" dirty="0">
                <a:latin typeface="Montserrat" pitchFamily="2" charset="77"/>
                <a:ea typeface="+mn-ea"/>
                <a:cs typeface="+mn-cs"/>
              </a:rPr>
              <a:t>” mensal a 10% </a:t>
            </a:r>
            <a:r>
              <a:rPr lang="en-US" sz="1000" dirty="0" err="1">
                <a:latin typeface="Montserrat" pitchFamily="2" charset="77"/>
                <a:ea typeface="+mn-ea"/>
                <a:cs typeface="+mn-cs"/>
              </a:rPr>
              <a:t>a.a.</a:t>
            </a:r>
            <a:endParaRPr lang="en-US" sz="1000" dirty="0"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7024358" y="4679078"/>
            <a:ext cx="920093" cy="1826457"/>
            <a:chOff x="1506" y="3505"/>
            <a:chExt cx="871" cy="1729"/>
          </a:xfrm>
          <a:solidFill>
            <a:schemeClr val="bg1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1777" y="3505"/>
              <a:ext cx="329" cy="325"/>
            </a:xfrm>
            <a:custGeom>
              <a:avLst/>
              <a:gdLst>
                <a:gd name="T0" fmla="*/ 69 w 138"/>
                <a:gd name="T1" fmla="*/ 137 h 137"/>
                <a:gd name="T2" fmla="*/ 0 w 138"/>
                <a:gd name="T3" fmla="*/ 68 h 137"/>
                <a:gd name="T4" fmla="*/ 69 w 138"/>
                <a:gd name="T5" fmla="*/ 0 h 137"/>
                <a:gd name="T6" fmla="*/ 138 w 138"/>
                <a:gd name="T7" fmla="*/ 68 h 137"/>
                <a:gd name="T8" fmla="*/ 69 w 138"/>
                <a:gd name="T9" fmla="*/ 137 h 137"/>
                <a:gd name="T10" fmla="*/ 69 w 138"/>
                <a:gd name="T11" fmla="*/ 14 h 137"/>
                <a:gd name="T12" fmla="*/ 14 w 138"/>
                <a:gd name="T13" fmla="*/ 68 h 137"/>
                <a:gd name="T14" fmla="*/ 69 w 138"/>
                <a:gd name="T15" fmla="*/ 123 h 137"/>
                <a:gd name="T16" fmla="*/ 124 w 138"/>
                <a:gd name="T17" fmla="*/ 68 h 137"/>
                <a:gd name="T18" fmla="*/ 69 w 138"/>
                <a:gd name="T19" fmla="*/ 1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7">
                  <a:moveTo>
                    <a:pt x="69" y="137"/>
                  </a:move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cubicBezTo>
                    <a:pt x="107" y="0"/>
                    <a:pt x="138" y="30"/>
                    <a:pt x="138" y="68"/>
                  </a:cubicBezTo>
                  <a:cubicBezTo>
                    <a:pt x="138" y="106"/>
                    <a:pt x="107" y="137"/>
                    <a:pt x="69" y="137"/>
                  </a:cubicBezTo>
                  <a:close/>
                  <a:moveTo>
                    <a:pt x="69" y="14"/>
                  </a:moveTo>
                  <a:cubicBezTo>
                    <a:pt x="39" y="14"/>
                    <a:pt x="14" y="38"/>
                    <a:pt x="14" y="68"/>
                  </a:cubicBezTo>
                  <a:cubicBezTo>
                    <a:pt x="14" y="99"/>
                    <a:pt x="39" y="123"/>
                    <a:pt x="69" y="123"/>
                  </a:cubicBezTo>
                  <a:cubicBezTo>
                    <a:pt x="100" y="123"/>
                    <a:pt x="124" y="99"/>
                    <a:pt x="124" y="68"/>
                  </a:cubicBezTo>
                  <a:cubicBezTo>
                    <a:pt x="124" y="38"/>
                    <a:pt x="100" y="14"/>
                    <a:pt x="6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04D17B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1506" y="3870"/>
              <a:ext cx="871" cy="1364"/>
            </a:xfrm>
            <a:custGeom>
              <a:avLst/>
              <a:gdLst>
                <a:gd name="T0" fmla="*/ 205 w 366"/>
                <a:gd name="T1" fmla="*/ 547 h 575"/>
                <a:gd name="T2" fmla="*/ 161 w 366"/>
                <a:gd name="T3" fmla="*/ 547 h 575"/>
                <a:gd name="T4" fmla="*/ 95 w 366"/>
                <a:gd name="T5" fmla="*/ 547 h 575"/>
                <a:gd name="T6" fmla="*/ 105 w 366"/>
                <a:gd name="T7" fmla="*/ 161 h 575"/>
                <a:gd name="T8" fmla="*/ 31 w 366"/>
                <a:gd name="T9" fmla="*/ 287 h 575"/>
                <a:gd name="T10" fmla="*/ 4 w 366"/>
                <a:gd name="T11" fmla="*/ 254 h 575"/>
                <a:gd name="T12" fmla="*/ 12 w 366"/>
                <a:gd name="T13" fmla="*/ 228 h 575"/>
                <a:gd name="T14" fmla="*/ 183 w 366"/>
                <a:gd name="T15" fmla="*/ 0 h 575"/>
                <a:gd name="T16" fmla="*/ 354 w 366"/>
                <a:gd name="T17" fmla="*/ 228 h 575"/>
                <a:gd name="T18" fmla="*/ 363 w 366"/>
                <a:gd name="T19" fmla="*/ 254 h 575"/>
                <a:gd name="T20" fmla="*/ 335 w 366"/>
                <a:gd name="T21" fmla="*/ 287 h 575"/>
                <a:gd name="T22" fmla="*/ 262 w 366"/>
                <a:gd name="T23" fmla="*/ 161 h 575"/>
                <a:gd name="T24" fmla="*/ 271 w 366"/>
                <a:gd name="T25" fmla="*/ 547 h 575"/>
                <a:gd name="T26" fmla="*/ 238 w 366"/>
                <a:gd name="T27" fmla="*/ 575 h 575"/>
                <a:gd name="T28" fmla="*/ 190 w 366"/>
                <a:gd name="T29" fmla="*/ 299 h 575"/>
                <a:gd name="T30" fmla="*/ 238 w 366"/>
                <a:gd name="T31" fmla="*/ 561 h 575"/>
                <a:gd name="T32" fmla="*/ 238 w 366"/>
                <a:gd name="T33" fmla="*/ 561 h 575"/>
                <a:gd name="T34" fmla="*/ 257 w 366"/>
                <a:gd name="T35" fmla="*/ 546 h 575"/>
                <a:gd name="T36" fmla="*/ 256 w 366"/>
                <a:gd name="T37" fmla="*/ 481 h 575"/>
                <a:gd name="T38" fmla="*/ 247 w 366"/>
                <a:gd name="T39" fmla="*/ 127 h 575"/>
                <a:gd name="T40" fmla="*/ 260 w 366"/>
                <a:gd name="T41" fmla="*/ 124 h 575"/>
                <a:gd name="T42" fmla="*/ 335 w 366"/>
                <a:gd name="T43" fmla="*/ 273 h 575"/>
                <a:gd name="T44" fmla="*/ 350 w 366"/>
                <a:gd name="T45" fmla="*/ 258 h 575"/>
                <a:gd name="T46" fmla="*/ 347 w 366"/>
                <a:gd name="T47" fmla="*/ 251 h 575"/>
                <a:gd name="T48" fmla="*/ 279 w 366"/>
                <a:gd name="T49" fmla="*/ 50 h 575"/>
                <a:gd name="T50" fmla="*/ 88 w 366"/>
                <a:gd name="T51" fmla="*/ 50 h 575"/>
                <a:gd name="T52" fmla="*/ 19 w 366"/>
                <a:gd name="T53" fmla="*/ 251 h 575"/>
                <a:gd name="T54" fmla="*/ 17 w 366"/>
                <a:gd name="T55" fmla="*/ 258 h 575"/>
                <a:gd name="T56" fmla="*/ 31 w 366"/>
                <a:gd name="T57" fmla="*/ 273 h 575"/>
                <a:gd name="T58" fmla="*/ 107 w 366"/>
                <a:gd name="T59" fmla="*/ 124 h 575"/>
                <a:gd name="T60" fmla="*/ 120 w 366"/>
                <a:gd name="T61" fmla="*/ 127 h 575"/>
                <a:gd name="T62" fmla="*/ 111 w 366"/>
                <a:gd name="T63" fmla="*/ 481 h 575"/>
                <a:gd name="T64" fmla="*/ 110 w 366"/>
                <a:gd name="T65" fmla="*/ 542 h 575"/>
                <a:gd name="T66" fmla="*/ 128 w 366"/>
                <a:gd name="T67" fmla="*/ 561 h 575"/>
                <a:gd name="T68" fmla="*/ 176 w 366"/>
                <a:gd name="T69" fmla="*/ 299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6" h="575">
                  <a:moveTo>
                    <a:pt x="238" y="575"/>
                  </a:moveTo>
                  <a:cubicBezTo>
                    <a:pt x="221" y="575"/>
                    <a:pt x="207" y="562"/>
                    <a:pt x="205" y="547"/>
                  </a:cubicBezTo>
                  <a:cubicBezTo>
                    <a:pt x="183" y="360"/>
                    <a:pt x="183" y="360"/>
                    <a:pt x="183" y="360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0" y="562"/>
                    <a:pt x="146" y="575"/>
                    <a:pt x="128" y="575"/>
                  </a:cubicBezTo>
                  <a:cubicBezTo>
                    <a:pt x="111" y="575"/>
                    <a:pt x="97" y="562"/>
                    <a:pt x="95" y="547"/>
                  </a:cubicBezTo>
                  <a:cubicBezTo>
                    <a:pt x="95" y="546"/>
                    <a:pt x="95" y="546"/>
                    <a:pt x="95" y="545"/>
                  </a:cubicBezTo>
                  <a:cubicBezTo>
                    <a:pt x="96" y="536"/>
                    <a:pt x="102" y="307"/>
                    <a:pt x="105" y="161"/>
                  </a:cubicBezTo>
                  <a:cubicBezTo>
                    <a:pt x="55" y="272"/>
                    <a:pt x="55" y="272"/>
                    <a:pt x="55" y="272"/>
                  </a:cubicBezTo>
                  <a:cubicBezTo>
                    <a:pt x="51" y="281"/>
                    <a:pt x="42" y="287"/>
                    <a:pt x="31" y="287"/>
                  </a:cubicBezTo>
                  <a:cubicBezTo>
                    <a:pt x="28" y="287"/>
                    <a:pt x="25" y="286"/>
                    <a:pt x="22" y="285"/>
                  </a:cubicBezTo>
                  <a:cubicBezTo>
                    <a:pt x="8" y="280"/>
                    <a:pt x="0" y="267"/>
                    <a:pt x="4" y="254"/>
                  </a:cubicBezTo>
                  <a:cubicBezTo>
                    <a:pt x="4" y="254"/>
                    <a:pt x="4" y="254"/>
                    <a:pt x="4" y="253"/>
                  </a:cubicBezTo>
                  <a:cubicBezTo>
                    <a:pt x="5" y="252"/>
                    <a:pt x="8" y="241"/>
                    <a:pt x="12" y="228"/>
                  </a:cubicBezTo>
                  <a:cubicBezTo>
                    <a:pt x="30" y="174"/>
                    <a:pt x="66" y="63"/>
                    <a:pt x="75" y="44"/>
                  </a:cubicBezTo>
                  <a:cubicBezTo>
                    <a:pt x="90" y="13"/>
                    <a:pt x="122" y="0"/>
                    <a:pt x="183" y="0"/>
                  </a:cubicBezTo>
                  <a:cubicBezTo>
                    <a:pt x="244" y="0"/>
                    <a:pt x="277" y="13"/>
                    <a:pt x="292" y="44"/>
                  </a:cubicBezTo>
                  <a:cubicBezTo>
                    <a:pt x="301" y="63"/>
                    <a:pt x="337" y="175"/>
                    <a:pt x="354" y="228"/>
                  </a:cubicBezTo>
                  <a:cubicBezTo>
                    <a:pt x="359" y="241"/>
                    <a:pt x="362" y="252"/>
                    <a:pt x="363" y="253"/>
                  </a:cubicBezTo>
                  <a:cubicBezTo>
                    <a:pt x="363" y="254"/>
                    <a:pt x="363" y="254"/>
                    <a:pt x="363" y="254"/>
                  </a:cubicBezTo>
                  <a:cubicBezTo>
                    <a:pt x="366" y="267"/>
                    <a:pt x="358" y="280"/>
                    <a:pt x="345" y="285"/>
                  </a:cubicBezTo>
                  <a:cubicBezTo>
                    <a:pt x="342" y="286"/>
                    <a:pt x="339" y="287"/>
                    <a:pt x="335" y="287"/>
                  </a:cubicBezTo>
                  <a:cubicBezTo>
                    <a:pt x="325" y="287"/>
                    <a:pt x="316" y="281"/>
                    <a:pt x="312" y="272"/>
                  </a:cubicBezTo>
                  <a:cubicBezTo>
                    <a:pt x="262" y="161"/>
                    <a:pt x="262" y="161"/>
                    <a:pt x="262" y="161"/>
                  </a:cubicBezTo>
                  <a:cubicBezTo>
                    <a:pt x="265" y="307"/>
                    <a:pt x="271" y="536"/>
                    <a:pt x="271" y="545"/>
                  </a:cubicBezTo>
                  <a:cubicBezTo>
                    <a:pt x="271" y="546"/>
                    <a:pt x="271" y="546"/>
                    <a:pt x="271" y="547"/>
                  </a:cubicBezTo>
                  <a:cubicBezTo>
                    <a:pt x="270" y="562"/>
                    <a:pt x="256" y="575"/>
                    <a:pt x="238" y="575"/>
                  </a:cubicBezTo>
                  <a:cubicBezTo>
                    <a:pt x="238" y="575"/>
                    <a:pt x="238" y="575"/>
                    <a:pt x="238" y="575"/>
                  </a:cubicBezTo>
                  <a:close/>
                  <a:moveTo>
                    <a:pt x="183" y="293"/>
                  </a:moveTo>
                  <a:cubicBezTo>
                    <a:pt x="187" y="293"/>
                    <a:pt x="190" y="296"/>
                    <a:pt x="190" y="299"/>
                  </a:cubicBezTo>
                  <a:cubicBezTo>
                    <a:pt x="219" y="545"/>
                    <a:pt x="219" y="545"/>
                    <a:pt x="219" y="545"/>
                  </a:cubicBezTo>
                  <a:cubicBezTo>
                    <a:pt x="220" y="554"/>
                    <a:pt x="228" y="561"/>
                    <a:pt x="238" y="561"/>
                  </a:cubicBezTo>
                  <a:cubicBezTo>
                    <a:pt x="238" y="568"/>
                    <a:pt x="238" y="568"/>
                    <a:pt x="238" y="568"/>
                  </a:cubicBezTo>
                  <a:cubicBezTo>
                    <a:pt x="238" y="561"/>
                    <a:pt x="238" y="561"/>
                    <a:pt x="238" y="561"/>
                  </a:cubicBezTo>
                  <a:cubicBezTo>
                    <a:pt x="248" y="561"/>
                    <a:pt x="257" y="554"/>
                    <a:pt x="257" y="546"/>
                  </a:cubicBezTo>
                  <a:cubicBezTo>
                    <a:pt x="257" y="546"/>
                    <a:pt x="257" y="546"/>
                    <a:pt x="257" y="546"/>
                  </a:cubicBezTo>
                  <a:cubicBezTo>
                    <a:pt x="257" y="542"/>
                    <a:pt x="257" y="537"/>
                    <a:pt x="257" y="528"/>
                  </a:cubicBezTo>
                  <a:cubicBezTo>
                    <a:pt x="256" y="517"/>
                    <a:pt x="256" y="500"/>
                    <a:pt x="256" y="481"/>
                  </a:cubicBezTo>
                  <a:cubicBezTo>
                    <a:pt x="255" y="441"/>
                    <a:pt x="253" y="389"/>
                    <a:pt x="252" y="337"/>
                  </a:cubicBezTo>
                  <a:cubicBezTo>
                    <a:pt x="249" y="232"/>
                    <a:pt x="247" y="127"/>
                    <a:pt x="247" y="127"/>
                  </a:cubicBezTo>
                  <a:cubicBezTo>
                    <a:pt x="247" y="124"/>
                    <a:pt x="249" y="121"/>
                    <a:pt x="252" y="120"/>
                  </a:cubicBezTo>
                  <a:cubicBezTo>
                    <a:pt x="255" y="120"/>
                    <a:pt x="259" y="121"/>
                    <a:pt x="260" y="124"/>
                  </a:cubicBezTo>
                  <a:cubicBezTo>
                    <a:pt x="325" y="266"/>
                    <a:pt x="325" y="266"/>
                    <a:pt x="325" y="266"/>
                  </a:cubicBezTo>
                  <a:cubicBezTo>
                    <a:pt x="326" y="270"/>
                    <a:pt x="330" y="273"/>
                    <a:pt x="335" y="273"/>
                  </a:cubicBezTo>
                  <a:cubicBezTo>
                    <a:pt x="337" y="273"/>
                    <a:pt x="339" y="272"/>
                    <a:pt x="340" y="272"/>
                  </a:cubicBezTo>
                  <a:cubicBezTo>
                    <a:pt x="347" y="270"/>
                    <a:pt x="351" y="263"/>
                    <a:pt x="350" y="258"/>
                  </a:cubicBezTo>
                  <a:cubicBezTo>
                    <a:pt x="350" y="258"/>
                    <a:pt x="350" y="258"/>
                    <a:pt x="350" y="258"/>
                  </a:cubicBezTo>
                  <a:cubicBezTo>
                    <a:pt x="349" y="256"/>
                    <a:pt x="348" y="254"/>
                    <a:pt x="347" y="251"/>
                  </a:cubicBezTo>
                  <a:cubicBezTo>
                    <a:pt x="346" y="247"/>
                    <a:pt x="344" y="240"/>
                    <a:pt x="341" y="232"/>
                  </a:cubicBezTo>
                  <a:cubicBezTo>
                    <a:pt x="325" y="183"/>
                    <a:pt x="288" y="69"/>
                    <a:pt x="279" y="50"/>
                  </a:cubicBezTo>
                  <a:cubicBezTo>
                    <a:pt x="270" y="32"/>
                    <a:pt x="252" y="14"/>
                    <a:pt x="183" y="14"/>
                  </a:cubicBezTo>
                  <a:cubicBezTo>
                    <a:pt x="115" y="14"/>
                    <a:pt x="96" y="32"/>
                    <a:pt x="88" y="50"/>
                  </a:cubicBezTo>
                  <a:cubicBezTo>
                    <a:pt x="79" y="69"/>
                    <a:pt x="42" y="183"/>
                    <a:pt x="26" y="232"/>
                  </a:cubicBezTo>
                  <a:cubicBezTo>
                    <a:pt x="23" y="240"/>
                    <a:pt x="21" y="247"/>
                    <a:pt x="19" y="251"/>
                  </a:cubicBezTo>
                  <a:cubicBezTo>
                    <a:pt x="19" y="254"/>
                    <a:pt x="18" y="256"/>
                    <a:pt x="17" y="258"/>
                  </a:cubicBezTo>
                  <a:cubicBezTo>
                    <a:pt x="17" y="258"/>
                    <a:pt x="17" y="258"/>
                    <a:pt x="17" y="258"/>
                  </a:cubicBezTo>
                  <a:cubicBezTo>
                    <a:pt x="16" y="263"/>
                    <a:pt x="20" y="270"/>
                    <a:pt x="26" y="272"/>
                  </a:cubicBezTo>
                  <a:cubicBezTo>
                    <a:pt x="28" y="272"/>
                    <a:pt x="30" y="273"/>
                    <a:pt x="31" y="273"/>
                  </a:cubicBezTo>
                  <a:cubicBezTo>
                    <a:pt x="36" y="273"/>
                    <a:pt x="41" y="270"/>
                    <a:pt x="42" y="266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8" y="121"/>
                    <a:pt x="111" y="120"/>
                    <a:pt x="115" y="120"/>
                  </a:cubicBezTo>
                  <a:cubicBezTo>
                    <a:pt x="118" y="121"/>
                    <a:pt x="120" y="124"/>
                    <a:pt x="120" y="127"/>
                  </a:cubicBezTo>
                  <a:cubicBezTo>
                    <a:pt x="120" y="127"/>
                    <a:pt x="117" y="232"/>
                    <a:pt x="115" y="337"/>
                  </a:cubicBezTo>
                  <a:cubicBezTo>
                    <a:pt x="114" y="389"/>
                    <a:pt x="112" y="442"/>
                    <a:pt x="111" y="481"/>
                  </a:cubicBezTo>
                  <a:cubicBezTo>
                    <a:pt x="111" y="500"/>
                    <a:pt x="110" y="517"/>
                    <a:pt x="110" y="528"/>
                  </a:cubicBezTo>
                  <a:cubicBezTo>
                    <a:pt x="110" y="534"/>
                    <a:pt x="110" y="539"/>
                    <a:pt x="110" y="542"/>
                  </a:cubicBezTo>
                  <a:cubicBezTo>
                    <a:pt x="109" y="543"/>
                    <a:pt x="109" y="544"/>
                    <a:pt x="109" y="546"/>
                  </a:cubicBezTo>
                  <a:cubicBezTo>
                    <a:pt x="110" y="554"/>
                    <a:pt x="118" y="561"/>
                    <a:pt x="128" y="561"/>
                  </a:cubicBezTo>
                  <a:cubicBezTo>
                    <a:pt x="138" y="561"/>
                    <a:pt x="147" y="554"/>
                    <a:pt x="147" y="546"/>
                  </a:cubicBezTo>
                  <a:cubicBezTo>
                    <a:pt x="176" y="299"/>
                    <a:pt x="176" y="299"/>
                    <a:pt x="176" y="299"/>
                  </a:cubicBezTo>
                  <a:cubicBezTo>
                    <a:pt x="177" y="296"/>
                    <a:pt x="180" y="293"/>
                    <a:pt x="183" y="29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rgbClr val="04D17B"/>
                </a:solidFill>
              </a:endParaRPr>
            </a:p>
          </p:txBody>
        </p:sp>
      </p:grp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3F91FBE-4D56-49BD-93F4-361A4386C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56070"/>
              </p:ext>
            </p:extLst>
          </p:nvPr>
        </p:nvGraphicFramePr>
        <p:xfrm>
          <a:off x="812799" y="1649372"/>
          <a:ext cx="10604503" cy="2864606"/>
        </p:xfrm>
        <a:graphic>
          <a:graphicData uri="http://schemas.openxmlformats.org/drawingml/2006/table">
            <a:tbl>
              <a:tblPr/>
              <a:tblGrid>
                <a:gridCol w="1988033">
                  <a:extLst>
                    <a:ext uri="{9D8B030D-6E8A-4147-A177-3AD203B41FA5}">
                      <a16:colId xmlns:a16="http://schemas.microsoft.com/office/drawing/2014/main" val="989135639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3231512142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2296386459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2876116274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1999185672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2236591677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3553246071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312564191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1441200241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1674948311"/>
                    </a:ext>
                  </a:extLst>
                </a:gridCol>
                <a:gridCol w="861647">
                  <a:extLst>
                    <a:ext uri="{9D8B030D-6E8A-4147-A177-3AD203B41FA5}">
                      <a16:colId xmlns:a16="http://schemas.microsoft.com/office/drawing/2014/main" val="1313296069"/>
                    </a:ext>
                  </a:extLst>
                </a:gridCol>
              </a:tblGrid>
              <a:tr h="30592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Ano 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001909"/>
                  </a:ext>
                </a:extLst>
              </a:tr>
              <a:tr h="360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Holding 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R$ 5.128.200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R$ 5.333.328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R$ 5.546.661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R$ 5.768.528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R$ 5.999.269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R$ 6.239.239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$ 6.488.809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$ 6.748.361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$ 7.018.296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$ 7.299.028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4054764"/>
                  </a:ext>
                </a:extLst>
              </a:tr>
              <a:tr h="3600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Fundo Imobiliário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$ 5.520.000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$ 5.740.800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$ 5.970.432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R$ 6.209.249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R$ 6.457.619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R$ 6.715.924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R$ 6.984.561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R$ 7.263.943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R$ 7.554.501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R$ 7.856.681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2380253"/>
                  </a:ext>
                </a:extLst>
              </a:tr>
              <a:tr h="4187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Economia Líquida com Fundos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R$ 391.800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R$ 407.472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R$ 423.771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R$ 440.722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R$ 458.351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$ 476.685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$ 495.752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R$ 515.582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R$ 536.205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R$ 557.654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5802245"/>
                  </a:ext>
                </a:extLst>
              </a:tr>
              <a:tr h="4187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Inflação (4%)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                 1,04 </a:t>
                      </a:r>
                    </a:p>
                  </a:txBody>
                  <a:tcPr marL="7447" marR="7447" marT="7447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177520"/>
                  </a:ext>
                </a:extLst>
              </a:tr>
              <a:tr h="41877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Economia Líquida Acumulada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R$ 391.800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R$ 799.272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R$ 1.223.043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R$ 1.663.765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$ 2.122.115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$ 2.598.800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$ 3.094.552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R$ 3.610.134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R$ 4.146.339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$ 4.703.993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91859"/>
                  </a:ext>
                </a:extLst>
              </a:tr>
              <a:tr h="582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Visão Reinvestimento                (DI Futuro 10 anos - 10% a.a.)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R$ 430.980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R$ 922.297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$ 1.480.675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R$ 2.113.536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R$ 2.829.076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$ 3.636.336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R$ 4.545.297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$ 5.566.967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pt-BR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$ 6.713.490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R$ 7.998.257</a:t>
                      </a:r>
                    </a:p>
                  </a:txBody>
                  <a:tcPr marL="7447" marR="7447" marT="7447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713892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2DE35C88-FAB7-FBCF-8CF5-8350F888509C}"/>
              </a:ext>
            </a:extLst>
          </p:cNvPr>
          <p:cNvSpPr txBox="1"/>
          <p:nvPr/>
        </p:nvSpPr>
        <p:spPr>
          <a:xfrm>
            <a:off x="677517" y="5757044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D437DBC-E4F0-B18E-8EAB-438569087A42}"/>
              </a:ext>
            </a:extLst>
          </p:cNvPr>
          <p:cNvSpPr txBox="1"/>
          <p:nvPr/>
        </p:nvSpPr>
        <p:spPr>
          <a:xfrm>
            <a:off x="677517" y="622498"/>
            <a:ext cx="79829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Simulação Holding </a:t>
            </a:r>
            <a:r>
              <a:rPr lang="pt-BR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x</a:t>
            </a:r>
            <a:r>
              <a:rPr lang="pt-BR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venir Black" panose="02000503020000020003" pitchFamily="2" charset="0"/>
              </a:rPr>
              <a:t> FII</a:t>
            </a:r>
          </a:p>
          <a:p>
            <a:r>
              <a:rPr lang="pt-BR" sz="2000" b="1" dirty="0">
                <a:solidFill>
                  <a:schemeClr val="bg1">
                    <a:lumMod val="65000"/>
                  </a:schemeClr>
                </a:solidFill>
                <a:latin typeface="Avenir Black" panose="02000503020000020003" pitchFamily="2" charset="0"/>
              </a:rPr>
              <a:t>10 anos</a:t>
            </a:r>
            <a:endParaRPr lang="pt-BR" sz="2000" b="1" dirty="0">
              <a:solidFill>
                <a:schemeClr val="bg1">
                  <a:lumMod val="65000"/>
                </a:schemeClr>
              </a:solidFill>
              <a:effectLst/>
              <a:latin typeface="Avenir Black" panose="02000503020000020003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F2BA3A4-4B4D-80B0-27CC-F18967FB062B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375D2E-09D0-169B-99F6-A2C9CB1F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extLst>
              <a:ext uri="{FF2B5EF4-FFF2-40B4-BE49-F238E27FC236}">
                <a16:creationId xmlns:a16="http://schemas.microsoft.com/office/drawing/2014/main" id="{133304AE-8AB9-CF7F-BA69-3CF271EC4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365" y="1936776"/>
            <a:ext cx="6012914" cy="357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B70B54-555B-DCF5-ECA3-39981EF96EBA}"/>
              </a:ext>
            </a:extLst>
          </p:cNvPr>
          <p:cNvSpPr txBox="1"/>
          <p:nvPr/>
        </p:nvSpPr>
        <p:spPr>
          <a:xfrm>
            <a:off x="607593" y="1936776"/>
            <a:ext cx="438029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latin typeface="Avenir Heavy" panose="02000503020000020003" pitchFamily="2" charset="0"/>
                <a:ea typeface="+mn-lt"/>
                <a:cs typeface="+mn-lt"/>
              </a:rPr>
              <a:t>No caso do cotista necessitar de parte da renda mensal para o consumo de gastos pessoais e familiares...</a:t>
            </a:r>
          </a:p>
          <a:p>
            <a:pPr algn="just"/>
            <a:endParaRPr lang="pt-BR" sz="1300" b="1" dirty="0">
              <a:latin typeface="Avenir Book" panose="02000503020000020003" pitchFamily="2" charset="0"/>
              <a:ea typeface="+mn-lt"/>
              <a:cs typeface="+mn-lt"/>
            </a:endParaRPr>
          </a:p>
          <a:p>
            <a:pPr algn="just"/>
            <a:endParaRPr lang="pt-BR" sz="1300" dirty="0">
              <a:latin typeface="Avenir Book" panose="02000503020000020003" pitchFamily="2" charset="0"/>
              <a:ea typeface="+mn-lt"/>
              <a:cs typeface="+mn-lt"/>
            </a:endParaRPr>
          </a:p>
          <a:p>
            <a:pPr algn="just"/>
            <a:r>
              <a:rPr lang="pt-BR" sz="1300" dirty="0">
                <a:latin typeface="Avenir Book" panose="02000503020000020003" pitchFamily="2" charset="0"/>
                <a:ea typeface="+mn-lt"/>
                <a:cs typeface="+mn-lt"/>
              </a:rPr>
              <a:t>O gráfico ao lado mostra o nível máximo de consumo de renda em que o </a:t>
            </a:r>
            <a:r>
              <a:rPr lang="pt-BR" sz="1300" b="1" dirty="0">
                <a:latin typeface="Avenir Heavy" panose="02000503020000020003" pitchFamily="2" charset="0"/>
                <a:ea typeface="+mn-lt"/>
                <a:cs typeface="+mn-lt"/>
              </a:rPr>
              <a:t>Fundo Exclusivo ainda gera benefício sobre a Holding</a:t>
            </a:r>
            <a:r>
              <a:rPr lang="pt-BR" sz="1300" dirty="0">
                <a:latin typeface="Avenir Book" panose="02000503020000020003" pitchFamily="2" charset="0"/>
                <a:ea typeface="+mn-lt"/>
                <a:cs typeface="+mn-lt"/>
              </a:rPr>
              <a:t>. Considerando as premissas estudadas (renda mensal e custo de carrego do Fundo), a partir dos 45% de consumo mensal de renda, a estrutura de Fundo deixa de ser eficiente.</a:t>
            </a:r>
          </a:p>
          <a:p>
            <a:pPr algn="just"/>
            <a:endParaRPr lang="pt-BR" sz="1300" dirty="0">
              <a:latin typeface="Avenir Book" panose="02000503020000020003" pitchFamily="2" charset="0"/>
              <a:ea typeface="+mn-lt"/>
              <a:cs typeface="+mn-lt"/>
            </a:endParaRPr>
          </a:p>
          <a:p>
            <a:pPr algn="just"/>
            <a:r>
              <a:rPr lang="pt-BR" sz="1300" dirty="0">
                <a:latin typeface="Avenir Book" panose="02000503020000020003" pitchFamily="2" charset="0"/>
                <a:ea typeface="+mn-lt"/>
                <a:cs typeface="+mn-lt"/>
              </a:rPr>
              <a:t>Essa diferença ocorre pois na Holding a tributação é 100% sobre a renda, não importando se essa renda será usada para consumo pessoal ou reinvestimento. </a:t>
            </a:r>
            <a:r>
              <a:rPr lang="pt-BR" sz="1300" b="1" dirty="0">
                <a:latin typeface="Avenir Heavy" panose="02000503020000020003" pitchFamily="2" charset="0"/>
                <a:ea typeface="+mn-lt"/>
                <a:cs typeface="+mn-lt"/>
              </a:rPr>
              <a:t>No caso do Fundo, como não há tributação sobre a renda, o cotista pagará 15% de imposto </a:t>
            </a:r>
            <a:r>
              <a:rPr lang="pt-BR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Heavy" panose="02000503020000020003" pitchFamily="2" charset="0"/>
                <a:ea typeface="+mn-lt"/>
                <a:cs typeface="+mn-lt"/>
              </a:rPr>
              <a:t>apenas</a:t>
            </a:r>
            <a:r>
              <a:rPr lang="pt-BR" sz="1300" b="1" dirty="0">
                <a:latin typeface="Avenir Heavy" panose="02000503020000020003" pitchFamily="2" charset="0"/>
                <a:ea typeface="+mn-lt"/>
                <a:cs typeface="+mn-lt"/>
              </a:rPr>
              <a:t> sobre o valor que ele retirar do fundo.</a:t>
            </a:r>
          </a:p>
          <a:p>
            <a:pPr algn="just"/>
            <a:endParaRPr lang="pt-BR" sz="1300" dirty="0">
              <a:latin typeface="Avenir Book" panose="02000503020000020003" pitchFamily="2" charset="0"/>
              <a:ea typeface="+mn-lt"/>
              <a:cs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959DFBC-4592-FBC3-528C-CCEF9A38802F}"/>
              </a:ext>
            </a:extLst>
          </p:cNvPr>
          <p:cNvSpPr txBox="1"/>
          <p:nvPr/>
        </p:nvSpPr>
        <p:spPr>
          <a:xfrm>
            <a:off x="607593" y="866735"/>
            <a:ext cx="79829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rPr>
              <a:t>Simulação Holding </a:t>
            </a:r>
            <a:r>
              <a:rPr lang="pt-BR" sz="3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rPr>
              <a:t>x</a:t>
            </a:r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Black" panose="02000503020000020003" pitchFamily="2" charset="0"/>
              </a:rPr>
              <a:t> FII</a:t>
            </a:r>
          </a:p>
          <a:p>
            <a:r>
              <a:rPr lang="pt-BR" sz="2000" b="1" dirty="0">
                <a:latin typeface="Avenir Black" panose="02000503020000020003" pitchFamily="2" charset="0"/>
              </a:rPr>
              <a:t>Consumo parcial da renda</a:t>
            </a:r>
            <a:endParaRPr lang="pt-BR" sz="2000" b="1" dirty="0">
              <a:effectLst/>
              <a:latin typeface="Avenir Black" panose="02000503020000020003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15F85DE-E19E-96CA-917B-DD9082C684E2}"/>
              </a:ext>
            </a:extLst>
          </p:cNvPr>
          <p:cNvSpPr txBox="1"/>
          <p:nvPr/>
        </p:nvSpPr>
        <p:spPr>
          <a:xfrm>
            <a:off x="2855575" y="5831460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ACFE69A-AF51-07C1-DC18-A3EAAB6BA74E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F92C55-5DE6-55D7-FE71-52A0EEB99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5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55B2CB-2216-307C-76B9-045B6228F2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2104523" y="3036585"/>
            <a:ext cx="798295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95000"/>
                  </a:schemeClr>
                </a:solidFill>
                <a:effectLst/>
                <a:latin typeface="Avenir Black" panose="02000503020000020003" pitchFamily="2" charset="0"/>
              </a:rPr>
              <a:t>Estruturação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D58E28-141F-4DAF-7173-AC0EF872A0B5}"/>
              </a:ext>
            </a:extLst>
          </p:cNvPr>
          <p:cNvSpPr/>
          <p:nvPr/>
        </p:nvSpPr>
        <p:spPr>
          <a:xfrm rot="16200000" flipH="1">
            <a:off x="5537791" y="921936"/>
            <a:ext cx="45719" cy="1112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B06C80-77CE-18DB-E748-97DBBEC8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972" y="6276249"/>
            <a:ext cx="517358" cy="3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7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Arrow 14">
            <a:extLst>
              <a:ext uri="{FF2B5EF4-FFF2-40B4-BE49-F238E27FC236}">
                <a16:creationId xmlns:a16="http://schemas.microsoft.com/office/drawing/2014/main" id="{BB674F85-9E43-4DA4-8FA6-025B9B14B321}"/>
              </a:ext>
            </a:extLst>
          </p:cNvPr>
          <p:cNvSpPr/>
          <p:nvPr/>
        </p:nvSpPr>
        <p:spPr>
          <a:xfrm>
            <a:off x="3238182" y="2848788"/>
            <a:ext cx="378275" cy="4685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12" name="Right Arrow 15">
            <a:extLst>
              <a:ext uri="{FF2B5EF4-FFF2-40B4-BE49-F238E27FC236}">
                <a16:creationId xmlns:a16="http://schemas.microsoft.com/office/drawing/2014/main" id="{E2E314AC-7CFB-480C-8CDD-FBC78842B782}"/>
              </a:ext>
            </a:extLst>
          </p:cNvPr>
          <p:cNvSpPr/>
          <p:nvPr/>
        </p:nvSpPr>
        <p:spPr>
          <a:xfrm>
            <a:off x="5859008" y="2860260"/>
            <a:ext cx="378275" cy="4685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9148BB34-D481-478E-9A60-1A556A91BEE7}"/>
              </a:ext>
            </a:extLst>
          </p:cNvPr>
          <p:cNvSpPr txBox="1"/>
          <p:nvPr/>
        </p:nvSpPr>
        <p:spPr>
          <a:xfrm>
            <a:off x="973167" y="2528836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900" b="1" dirty="0">
                <a:solidFill>
                  <a:srgbClr val="FFFFFF"/>
                </a:solidFill>
                <a:latin typeface="Montserrat" pitchFamily="2" charset="77"/>
              </a:rPr>
              <a:t>Assinatura do Termo de Confidencialidade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604C30B2-5277-412D-93E5-5D2B4B4125D8}"/>
              </a:ext>
            </a:extLst>
          </p:cNvPr>
          <p:cNvSpPr txBox="1"/>
          <p:nvPr/>
        </p:nvSpPr>
        <p:spPr>
          <a:xfrm>
            <a:off x="3593993" y="2528836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900" b="1" dirty="0">
                <a:solidFill>
                  <a:srgbClr val="FFFFFF"/>
                </a:solidFill>
                <a:latin typeface="Montserrat" pitchFamily="2" charset="77"/>
              </a:rPr>
              <a:t>Recebimento da </a:t>
            </a:r>
            <a:r>
              <a:rPr lang="en-US" sz="900" b="1" dirty="0" err="1">
                <a:solidFill>
                  <a:srgbClr val="FFFFFF"/>
                </a:solidFill>
                <a:latin typeface="Montserrat" pitchFamily="2" charset="77"/>
              </a:rPr>
              <a:t>documentação</a:t>
            </a:r>
            <a:endParaRPr lang="en-US" sz="9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664B4242-E6E7-46A0-A22B-F8CEDD20C6D4}"/>
              </a:ext>
            </a:extLst>
          </p:cNvPr>
          <p:cNvSpPr txBox="1"/>
          <p:nvPr/>
        </p:nvSpPr>
        <p:spPr>
          <a:xfrm>
            <a:off x="6243381" y="2528836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Estudo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aprofundado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da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viabilidade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econômico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-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financeira</a:t>
            </a:r>
            <a:endParaRPr lang="en-US" sz="10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19" name="Freeform 105">
            <a:extLst>
              <a:ext uri="{FF2B5EF4-FFF2-40B4-BE49-F238E27FC236}">
                <a16:creationId xmlns:a16="http://schemas.microsoft.com/office/drawing/2014/main" id="{4209AFAF-B106-4215-9DAF-E8FD7845CB64}"/>
              </a:ext>
            </a:extLst>
          </p:cNvPr>
          <p:cNvSpPr>
            <a:spLocks noEditPoints="1"/>
          </p:cNvSpPr>
          <p:nvPr/>
        </p:nvSpPr>
        <p:spPr bwMode="auto">
          <a:xfrm>
            <a:off x="1182441" y="2789857"/>
            <a:ext cx="371450" cy="49208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20" name="Freeform 136">
            <a:extLst>
              <a:ext uri="{FF2B5EF4-FFF2-40B4-BE49-F238E27FC236}">
                <a16:creationId xmlns:a16="http://schemas.microsoft.com/office/drawing/2014/main" id="{6DFFC2C0-4C76-46FE-B71F-8D25F8F8492C}"/>
              </a:ext>
            </a:extLst>
          </p:cNvPr>
          <p:cNvSpPr>
            <a:spLocks noEditPoints="1"/>
          </p:cNvSpPr>
          <p:nvPr/>
        </p:nvSpPr>
        <p:spPr bwMode="auto">
          <a:xfrm>
            <a:off x="6407040" y="2831691"/>
            <a:ext cx="494172" cy="408428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21" name="Freeform 140">
            <a:extLst>
              <a:ext uri="{FF2B5EF4-FFF2-40B4-BE49-F238E27FC236}">
                <a16:creationId xmlns:a16="http://schemas.microsoft.com/office/drawing/2014/main" id="{7F00F668-BDE9-4223-8B46-23B4723CC8BB}"/>
              </a:ext>
            </a:extLst>
          </p:cNvPr>
          <p:cNvSpPr>
            <a:spLocks noEditPoints="1"/>
          </p:cNvSpPr>
          <p:nvPr/>
        </p:nvSpPr>
        <p:spPr bwMode="auto">
          <a:xfrm>
            <a:off x="3777455" y="2819354"/>
            <a:ext cx="490114" cy="49208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22" name="Right Arrow 13">
            <a:extLst>
              <a:ext uri="{FF2B5EF4-FFF2-40B4-BE49-F238E27FC236}">
                <a16:creationId xmlns:a16="http://schemas.microsoft.com/office/drawing/2014/main" id="{A6855338-611C-4285-9418-37E84D1C6B46}"/>
              </a:ext>
            </a:extLst>
          </p:cNvPr>
          <p:cNvSpPr/>
          <p:nvPr/>
        </p:nvSpPr>
        <p:spPr>
          <a:xfrm>
            <a:off x="8508396" y="2860260"/>
            <a:ext cx="378275" cy="4685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219AAF63-3C5C-47B2-A503-2375BC925B43}"/>
              </a:ext>
            </a:extLst>
          </p:cNvPr>
          <p:cNvSpPr txBox="1"/>
          <p:nvPr/>
        </p:nvSpPr>
        <p:spPr>
          <a:xfrm>
            <a:off x="8892769" y="2528836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Apresentação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da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Proposta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Comercial</a:t>
            </a:r>
            <a:endParaRPr lang="en-US" sz="10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4" name="TextBox 17">
            <a:extLst>
              <a:ext uri="{FF2B5EF4-FFF2-40B4-BE49-F238E27FC236}">
                <a16:creationId xmlns:a16="http://schemas.microsoft.com/office/drawing/2014/main" id="{938ECC2C-5F08-40A0-8AE8-34FD102E3850}"/>
              </a:ext>
            </a:extLst>
          </p:cNvPr>
          <p:cNvSpPr txBox="1"/>
          <p:nvPr/>
        </p:nvSpPr>
        <p:spPr>
          <a:xfrm>
            <a:off x="8892769" y="4054070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Aprovação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Cliente</a:t>
            </a:r>
            <a:endParaRPr lang="en-US" sz="10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5" name="TextBox 18">
            <a:extLst>
              <a:ext uri="{FF2B5EF4-FFF2-40B4-BE49-F238E27FC236}">
                <a16:creationId xmlns:a16="http://schemas.microsoft.com/office/drawing/2014/main" id="{9872E578-B980-4F83-8C11-C71CDDDA05DF}"/>
              </a:ext>
            </a:extLst>
          </p:cNvPr>
          <p:cNvSpPr txBox="1"/>
          <p:nvPr/>
        </p:nvSpPr>
        <p:spPr>
          <a:xfrm>
            <a:off x="6241724" y="4054070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Auditoria e Due Diligence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A8922358-C687-46EE-A584-D75234D3D673}"/>
              </a:ext>
            </a:extLst>
          </p:cNvPr>
          <p:cNvSpPr txBox="1"/>
          <p:nvPr/>
        </p:nvSpPr>
        <p:spPr>
          <a:xfrm>
            <a:off x="3590680" y="4054070"/>
            <a:ext cx="2265015" cy="109254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Estruturação</a:t>
            </a:r>
            <a:r>
              <a:rPr lang="en-US" sz="1000" b="1" dirty="0">
                <a:solidFill>
                  <a:srgbClr val="FFFFFF"/>
                </a:solidFill>
                <a:latin typeface="Montserrat" pitchFamily="2" charset="77"/>
              </a:rPr>
              <a:t> dos </a:t>
            </a:r>
            <a:r>
              <a:rPr lang="en-US" sz="1000" b="1" dirty="0" err="1">
                <a:solidFill>
                  <a:srgbClr val="FFFFFF"/>
                </a:solidFill>
                <a:latin typeface="Montserrat" pitchFamily="2" charset="77"/>
              </a:rPr>
              <a:t>Fundos</a:t>
            </a:r>
            <a:endParaRPr lang="en-US" sz="10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E8A61DF2-7548-4637-ABA3-18835429EC95}"/>
              </a:ext>
            </a:extLst>
          </p:cNvPr>
          <p:cNvSpPr txBox="1"/>
          <p:nvPr/>
        </p:nvSpPr>
        <p:spPr>
          <a:xfrm>
            <a:off x="939636" y="4054070"/>
            <a:ext cx="2265015" cy="10925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r>
              <a:rPr lang="en-US" sz="900" b="1" dirty="0" err="1">
                <a:solidFill>
                  <a:srgbClr val="FFFFFF"/>
                </a:solidFill>
                <a:latin typeface="Montserrat" pitchFamily="2" charset="77"/>
              </a:rPr>
              <a:t>Acompanhamento</a:t>
            </a:r>
            <a:endParaRPr lang="en-US" sz="900" b="1" dirty="0">
              <a:solidFill>
                <a:srgbClr val="FFFFFF"/>
              </a:solidFill>
              <a:latin typeface="Montserrat" pitchFamily="2" charset="77"/>
            </a:endParaRPr>
          </a:p>
        </p:txBody>
      </p:sp>
      <p:sp>
        <p:nvSpPr>
          <p:cNvPr id="28" name="Right Arrow 24">
            <a:extLst>
              <a:ext uri="{FF2B5EF4-FFF2-40B4-BE49-F238E27FC236}">
                <a16:creationId xmlns:a16="http://schemas.microsoft.com/office/drawing/2014/main" id="{0BC82043-DB19-4651-973C-FBFD52671161}"/>
              </a:ext>
            </a:extLst>
          </p:cNvPr>
          <p:cNvSpPr/>
          <p:nvPr/>
        </p:nvSpPr>
        <p:spPr>
          <a:xfrm rot="5400000">
            <a:off x="9798589" y="3586996"/>
            <a:ext cx="453373" cy="4685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9" name="Right Arrow 25">
            <a:extLst>
              <a:ext uri="{FF2B5EF4-FFF2-40B4-BE49-F238E27FC236}">
                <a16:creationId xmlns:a16="http://schemas.microsoft.com/office/drawing/2014/main" id="{91DC4F89-1109-43BB-BE4F-7D82C013E537}"/>
              </a:ext>
            </a:extLst>
          </p:cNvPr>
          <p:cNvSpPr/>
          <p:nvPr/>
        </p:nvSpPr>
        <p:spPr>
          <a:xfrm rot="10800000">
            <a:off x="8516711" y="4287262"/>
            <a:ext cx="378275" cy="6266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0" name="Right Arrow 26">
            <a:extLst>
              <a:ext uri="{FF2B5EF4-FFF2-40B4-BE49-F238E27FC236}">
                <a16:creationId xmlns:a16="http://schemas.microsoft.com/office/drawing/2014/main" id="{4E1C4A04-2BDF-4788-B9B1-B183214A42BA}"/>
              </a:ext>
            </a:extLst>
          </p:cNvPr>
          <p:cNvSpPr/>
          <p:nvPr/>
        </p:nvSpPr>
        <p:spPr>
          <a:xfrm rot="10800000">
            <a:off x="5865667" y="4287262"/>
            <a:ext cx="378275" cy="6266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1" name="Right Arrow 27">
            <a:extLst>
              <a:ext uri="{FF2B5EF4-FFF2-40B4-BE49-F238E27FC236}">
                <a16:creationId xmlns:a16="http://schemas.microsoft.com/office/drawing/2014/main" id="{7543A966-AE73-4492-AD0C-DBFCD1D947AD}"/>
              </a:ext>
            </a:extLst>
          </p:cNvPr>
          <p:cNvSpPr/>
          <p:nvPr/>
        </p:nvSpPr>
        <p:spPr>
          <a:xfrm rot="10800000">
            <a:off x="3214623" y="4287262"/>
            <a:ext cx="378275" cy="62663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243840" tIns="121920" rIns="243840" bIns="121920" rtlCol="0" anchor="ctr" anchorCtr="0">
            <a:noAutofit/>
          </a:bodyPr>
          <a:lstStyle/>
          <a:p>
            <a:pPr marL="573088" algn="ctr"/>
            <a:endParaRPr lang="en-US" sz="1200" b="1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Freeform 81">
            <a:extLst>
              <a:ext uri="{FF2B5EF4-FFF2-40B4-BE49-F238E27FC236}">
                <a16:creationId xmlns:a16="http://schemas.microsoft.com/office/drawing/2014/main" id="{733961ED-0BD9-4C26-81B2-805D0931E0A7}"/>
              </a:ext>
            </a:extLst>
          </p:cNvPr>
          <p:cNvSpPr>
            <a:spLocks noEditPoints="1"/>
          </p:cNvSpPr>
          <p:nvPr/>
        </p:nvSpPr>
        <p:spPr bwMode="auto">
          <a:xfrm>
            <a:off x="9130242" y="2789859"/>
            <a:ext cx="447208" cy="561494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3" name="Freeform 94">
            <a:extLst>
              <a:ext uri="{FF2B5EF4-FFF2-40B4-BE49-F238E27FC236}">
                <a16:creationId xmlns:a16="http://schemas.microsoft.com/office/drawing/2014/main" id="{CE6F3911-A908-4D80-BE05-15BB1A9663C4}"/>
              </a:ext>
            </a:extLst>
          </p:cNvPr>
          <p:cNvSpPr>
            <a:spLocks noEditPoints="1"/>
          </p:cNvSpPr>
          <p:nvPr/>
        </p:nvSpPr>
        <p:spPr bwMode="auto">
          <a:xfrm>
            <a:off x="1126917" y="4334792"/>
            <a:ext cx="482497" cy="483011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4" name="Freeform 124">
            <a:extLst>
              <a:ext uri="{FF2B5EF4-FFF2-40B4-BE49-F238E27FC236}">
                <a16:creationId xmlns:a16="http://schemas.microsoft.com/office/drawing/2014/main" id="{886EFDFB-434D-423E-919B-BE0CBF8DF6B4}"/>
              </a:ext>
            </a:extLst>
          </p:cNvPr>
          <p:cNvSpPr>
            <a:spLocks noEditPoints="1"/>
          </p:cNvSpPr>
          <p:nvPr/>
        </p:nvSpPr>
        <p:spPr bwMode="auto">
          <a:xfrm>
            <a:off x="6447499" y="4307802"/>
            <a:ext cx="413253" cy="510001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5" name="Freeform 125">
            <a:extLst>
              <a:ext uri="{FF2B5EF4-FFF2-40B4-BE49-F238E27FC236}">
                <a16:creationId xmlns:a16="http://schemas.microsoft.com/office/drawing/2014/main" id="{DEABB75E-9B22-4000-B63D-26089643CD9F}"/>
              </a:ext>
            </a:extLst>
          </p:cNvPr>
          <p:cNvSpPr>
            <a:spLocks noEditPoints="1"/>
          </p:cNvSpPr>
          <p:nvPr/>
        </p:nvSpPr>
        <p:spPr bwMode="auto">
          <a:xfrm>
            <a:off x="9046647" y="4356733"/>
            <a:ext cx="530803" cy="49451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id="{0098EED4-DB13-458D-8B67-34D901105D3C}"/>
              </a:ext>
            </a:extLst>
          </p:cNvPr>
          <p:cNvSpPr>
            <a:spLocks noEditPoints="1"/>
          </p:cNvSpPr>
          <p:nvPr/>
        </p:nvSpPr>
        <p:spPr bwMode="auto">
          <a:xfrm>
            <a:off x="3776181" y="4356733"/>
            <a:ext cx="452176" cy="471073"/>
          </a:xfrm>
          <a:custGeom>
            <a:avLst/>
            <a:gdLst>
              <a:gd name="T0" fmla="*/ 591 w 610"/>
              <a:gd name="T1" fmla="*/ 523 h 606"/>
              <a:gd name="T2" fmla="*/ 463 w 610"/>
              <a:gd name="T3" fmla="*/ 395 h 606"/>
              <a:gd name="T4" fmla="*/ 432 w 610"/>
              <a:gd name="T5" fmla="*/ 74 h 606"/>
              <a:gd name="T6" fmla="*/ 253 w 610"/>
              <a:gd name="T7" fmla="*/ 0 h 606"/>
              <a:gd name="T8" fmla="*/ 74 w 610"/>
              <a:gd name="T9" fmla="*/ 74 h 606"/>
              <a:gd name="T10" fmla="*/ 0 w 610"/>
              <a:gd name="T11" fmla="*/ 253 h 606"/>
              <a:gd name="T12" fmla="*/ 74 w 610"/>
              <a:gd name="T13" fmla="*/ 433 h 606"/>
              <a:gd name="T14" fmla="*/ 253 w 610"/>
              <a:gd name="T15" fmla="*/ 507 h 606"/>
              <a:gd name="T16" fmla="*/ 395 w 610"/>
              <a:gd name="T17" fmla="*/ 464 h 606"/>
              <a:gd name="T18" fmla="*/ 522 w 610"/>
              <a:gd name="T19" fmla="*/ 591 h 606"/>
              <a:gd name="T20" fmla="*/ 557 w 610"/>
              <a:gd name="T21" fmla="*/ 606 h 606"/>
              <a:gd name="T22" fmla="*/ 591 w 610"/>
              <a:gd name="T23" fmla="*/ 591 h 606"/>
              <a:gd name="T24" fmla="*/ 591 w 610"/>
              <a:gd name="T25" fmla="*/ 523 h 606"/>
              <a:gd name="T26" fmla="*/ 84 w 610"/>
              <a:gd name="T27" fmla="*/ 423 h 606"/>
              <a:gd name="T28" fmla="*/ 14 w 610"/>
              <a:gd name="T29" fmla="*/ 253 h 606"/>
              <a:gd name="T30" fmla="*/ 84 w 610"/>
              <a:gd name="T31" fmla="*/ 84 h 606"/>
              <a:gd name="T32" fmla="*/ 253 w 610"/>
              <a:gd name="T33" fmla="*/ 14 h 606"/>
              <a:gd name="T34" fmla="*/ 422 w 610"/>
              <a:gd name="T35" fmla="*/ 84 h 606"/>
              <a:gd name="T36" fmla="*/ 449 w 610"/>
              <a:gd name="T37" fmla="*/ 391 h 606"/>
              <a:gd name="T38" fmla="*/ 448 w 610"/>
              <a:gd name="T39" fmla="*/ 392 h 606"/>
              <a:gd name="T40" fmla="*/ 422 w 610"/>
              <a:gd name="T41" fmla="*/ 423 h 606"/>
              <a:gd name="T42" fmla="*/ 392 w 610"/>
              <a:gd name="T43" fmla="*/ 448 h 606"/>
              <a:gd name="T44" fmla="*/ 391 w 610"/>
              <a:gd name="T45" fmla="*/ 449 h 606"/>
              <a:gd name="T46" fmla="*/ 253 w 610"/>
              <a:gd name="T47" fmla="*/ 493 h 606"/>
              <a:gd name="T48" fmla="*/ 84 w 610"/>
              <a:gd name="T49" fmla="*/ 423 h 606"/>
              <a:gd name="T50" fmla="*/ 581 w 610"/>
              <a:gd name="T51" fmla="*/ 581 h 606"/>
              <a:gd name="T52" fmla="*/ 532 w 610"/>
              <a:gd name="T53" fmla="*/ 581 h 606"/>
              <a:gd name="T54" fmla="*/ 406 w 610"/>
              <a:gd name="T55" fmla="*/ 455 h 606"/>
              <a:gd name="T56" fmla="*/ 432 w 610"/>
              <a:gd name="T57" fmla="*/ 433 h 606"/>
              <a:gd name="T58" fmla="*/ 455 w 610"/>
              <a:gd name="T59" fmla="*/ 406 h 606"/>
              <a:gd name="T60" fmla="*/ 581 w 610"/>
              <a:gd name="T61" fmla="*/ 533 h 606"/>
              <a:gd name="T62" fmla="*/ 581 w 610"/>
              <a:gd name="T63" fmla="*/ 581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0" h="606">
                <a:moveTo>
                  <a:pt x="591" y="523"/>
                </a:moveTo>
                <a:cubicBezTo>
                  <a:pt x="463" y="395"/>
                  <a:pt x="463" y="395"/>
                  <a:pt x="463" y="395"/>
                </a:cubicBezTo>
                <a:cubicBezTo>
                  <a:pt x="530" y="296"/>
                  <a:pt x="519" y="161"/>
                  <a:pt x="432" y="74"/>
                </a:cubicBezTo>
                <a:cubicBezTo>
                  <a:pt x="384" y="26"/>
                  <a:pt x="321" y="0"/>
                  <a:pt x="253" y="0"/>
                </a:cubicBezTo>
                <a:cubicBezTo>
                  <a:pt x="185" y="0"/>
                  <a:pt x="122" y="26"/>
                  <a:pt x="74" y="74"/>
                </a:cubicBezTo>
                <a:cubicBezTo>
                  <a:pt x="26" y="122"/>
                  <a:pt x="0" y="186"/>
                  <a:pt x="0" y="253"/>
                </a:cubicBezTo>
                <a:cubicBezTo>
                  <a:pt x="0" y="321"/>
                  <a:pt x="26" y="385"/>
                  <a:pt x="74" y="433"/>
                </a:cubicBezTo>
                <a:cubicBezTo>
                  <a:pt x="122" y="480"/>
                  <a:pt x="185" y="507"/>
                  <a:pt x="253" y="507"/>
                </a:cubicBezTo>
                <a:cubicBezTo>
                  <a:pt x="304" y="507"/>
                  <a:pt x="353" y="492"/>
                  <a:pt x="395" y="464"/>
                </a:cubicBezTo>
                <a:cubicBezTo>
                  <a:pt x="522" y="591"/>
                  <a:pt x="522" y="591"/>
                  <a:pt x="522" y="591"/>
                </a:cubicBezTo>
                <a:cubicBezTo>
                  <a:pt x="532" y="601"/>
                  <a:pt x="544" y="606"/>
                  <a:pt x="557" y="606"/>
                </a:cubicBezTo>
                <a:cubicBezTo>
                  <a:pt x="569" y="606"/>
                  <a:pt x="582" y="601"/>
                  <a:pt x="591" y="591"/>
                </a:cubicBezTo>
                <a:cubicBezTo>
                  <a:pt x="610" y="572"/>
                  <a:pt x="610" y="542"/>
                  <a:pt x="591" y="523"/>
                </a:cubicBezTo>
                <a:close/>
                <a:moveTo>
                  <a:pt x="84" y="423"/>
                </a:moveTo>
                <a:cubicBezTo>
                  <a:pt x="39" y="377"/>
                  <a:pt x="14" y="317"/>
                  <a:pt x="14" y="253"/>
                </a:cubicBezTo>
                <a:cubicBezTo>
                  <a:pt x="14" y="189"/>
                  <a:pt x="39" y="129"/>
                  <a:pt x="84" y="84"/>
                </a:cubicBezTo>
                <a:cubicBezTo>
                  <a:pt x="129" y="39"/>
                  <a:pt x="189" y="14"/>
                  <a:pt x="253" y="14"/>
                </a:cubicBezTo>
                <a:cubicBezTo>
                  <a:pt x="317" y="14"/>
                  <a:pt x="377" y="39"/>
                  <a:pt x="422" y="84"/>
                </a:cubicBezTo>
                <a:cubicBezTo>
                  <a:pt x="506" y="168"/>
                  <a:pt x="514" y="298"/>
                  <a:pt x="449" y="391"/>
                </a:cubicBezTo>
                <a:cubicBezTo>
                  <a:pt x="448" y="392"/>
                  <a:pt x="448" y="392"/>
                  <a:pt x="448" y="392"/>
                </a:cubicBezTo>
                <a:cubicBezTo>
                  <a:pt x="440" y="403"/>
                  <a:pt x="432" y="413"/>
                  <a:pt x="422" y="423"/>
                </a:cubicBezTo>
                <a:cubicBezTo>
                  <a:pt x="413" y="432"/>
                  <a:pt x="403" y="441"/>
                  <a:pt x="392" y="448"/>
                </a:cubicBezTo>
                <a:cubicBezTo>
                  <a:pt x="392" y="448"/>
                  <a:pt x="391" y="449"/>
                  <a:pt x="391" y="449"/>
                </a:cubicBezTo>
                <a:cubicBezTo>
                  <a:pt x="351" y="477"/>
                  <a:pt x="303" y="493"/>
                  <a:pt x="253" y="493"/>
                </a:cubicBezTo>
                <a:cubicBezTo>
                  <a:pt x="189" y="493"/>
                  <a:pt x="129" y="468"/>
                  <a:pt x="84" y="423"/>
                </a:cubicBezTo>
                <a:close/>
                <a:moveTo>
                  <a:pt x="581" y="581"/>
                </a:moveTo>
                <a:cubicBezTo>
                  <a:pt x="568" y="595"/>
                  <a:pt x="546" y="595"/>
                  <a:pt x="532" y="581"/>
                </a:cubicBezTo>
                <a:cubicBezTo>
                  <a:pt x="406" y="455"/>
                  <a:pt x="406" y="455"/>
                  <a:pt x="406" y="455"/>
                </a:cubicBezTo>
                <a:cubicBezTo>
                  <a:pt x="415" y="448"/>
                  <a:pt x="424" y="441"/>
                  <a:pt x="432" y="433"/>
                </a:cubicBezTo>
                <a:cubicBezTo>
                  <a:pt x="440" y="424"/>
                  <a:pt x="448" y="415"/>
                  <a:pt x="455" y="406"/>
                </a:cubicBezTo>
                <a:cubicBezTo>
                  <a:pt x="581" y="533"/>
                  <a:pt x="581" y="533"/>
                  <a:pt x="581" y="533"/>
                </a:cubicBezTo>
                <a:cubicBezTo>
                  <a:pt x="595" y="546"/>
                  <a:pt x="595" y="568"/>
                  <a:pt x="581" y="5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200" b="1">
              <a:latin typeface="Century Gothic" panose="020B0502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C6754119-616D-4A39-83E7-5D96986D9BD8}"/>
              </a:ext>
            </a:extLst>
          </p:cNvPr>
          <p:cNvSpPr txBox="1"/>
          <p:nvPr/>
        </p:nvSpPr>
        <p:spPr>
          <a:xfrm>
            <a:off x="2996858" y="5812496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1EF8AC9-36A5-DC76-1495-8D3883C4B505}"/>
              </a:ext>
            </a:extLst>
          </p:cNvPr>
          <p:cNvSpPr txBox="1"/>
          <p:nvPr/>
        </p:nvSpPr>
        <p:spPr>
          <a:xfrm>
            <a:off x="3690687" y="1223031"/>
            <a:ext cx="481062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venir Black" panose="02000503020000020003" pitchFamily="2" charset="0"/>
              </a:rPr>
              <a:t>Passo a Passo da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917301E-53FA-6037-8ED1-FBD418064BAF}"/>
              </a:ext>
            </a:extLst>
          </p:cNvPr>
          <p:cNvSpPr txBox="1"/>
          <p:nvPr/>
        </p:nvSpPr>
        <p:spPr>
          <a:xfrm>
            <a:off x="2107614" y="1669799"/>
            <a:ext cx="7976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  <a:latin typeface="Avenir Black" panose="02000503020000020003" pitchFamily="2" charset="0"/>
              </a:rPr>
              <a:t>Estruturação dos Fundos Exclusivos – FIM + FII</a:t>
            </a:r>
            <a:endParaRPr lang="pt-BR" sz="2000" b="1" dirty="0">
              <a:solidFill>
                <a:srgbClr val="04D17B"/>
              </a:solidFill>
              <a:effectLst/>
              <a:latin typeface="Avenir Black" panose="02000503020000020003" pitchFamily="2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D8BF76-78AF-E171-8EAB-1CD07070F3DC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06777E9-D266-2042-67D5-ED3CB32A8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9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306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55B2CB-2216-307C-76B9-045B6228F2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2104523" y="3036585"/>
            <a:ext cx="798295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95000"/>
                  </a:schemeClr>
                </a:solidFill>
                <a:effectLst/>
                <a:latin typeface="Avenir Black" panose="02000503020000020003" pitchFamily="2" charset="0"/>
              </a:rPr>
              <a:t>Fundo de Investimentos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D58E28-141F-4DAF-7173-AC0EF872A0B5}"/>
              </a:ext>
            </a:extLst>
          </p:cNvPr>
          <p:cNvSpPr/>
          <p:nvPr/>
        </p:nvSpPr>
        <p:spPr>
          <a:xfrm rot="16200000" flipH="1">
            <a:off x="5537791" y="921936"/>
            <a:ext cx="45719" cy="1112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B06C80-77CE-18DB-E748-97DBBEC8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972" y="6276249"/>
            <a:ext cx="517358" cy="3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8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2104523" y="1141468"/>
            <a:ext cx="798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venir Book" panose="02000503020000020003" pitchFamily="2" charset="0"/>
              </a:rPr>
              <a:t>Vantagens dos Fundos Exclusivos</a:t>
            </a:r>
            <a:endParaRPr lang="pt-BR" sz="30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AB9FF9-16B0-36CC-ADF6-7323373FD822}"/>
              </a:ext>
            </a:extLst>
          </p:cNvPr>
          <p:cNvSpPr txBox="1"/>
          <p:nvPr/>
        </p:nvSpPr>
        <p:spPr>
          <a:xfrm>
            <a:off x="1630024" y="2993354"/>
            <a:ext cx="425761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Todo fundo de investimento é registrado na CVM com um CNPJ próprio – operando, dessa forma, como na </a:t>
            </a:r>
            <a:r>
              <a:rPr lang="pt-BR" sz="1400" i="1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holding</a:t>
            </a:r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 em separado. </a:t>
            </a:r>
          </a:p>
          <a:p>
            <a:pPr algn="r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Ao formar um fundo exclusivo, o investidor deixa de ser visto como uma pessoa física, </a:t>
            </a:r>
            <a:r>
              <a:rPr lang="pt-BR" sz="1400" b="1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passando toda as responsabilidades e obrigações do seus investimentos para a pessoa jurídica do fundo</a:t>
            </a:r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4AF590-E6F7-8ED0-5FBB-F52349884710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BBD4B6-3824-68E6-B84D-5946422BF625}"/>
              </a:ext>
            </a:extLst>
          </p:cNvPr>
          <p:cNvSpPr txBox="1"/>
          <p:nvPr/>
        </p:nvSpPr>
        <p:spPr>
          <a:xfrm>
            <a:off x="6304364" y="2993354"/>
            <a:ext cx="37831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Devido a separação entre pessoa física e jurídica, é possível reduzir e simplificar a tributação sobre o capital investido. 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O investidor deixa de pagar impostos ao movimentar os ativos dentro do fundo, por exemplo, passando a </a:t>
            </a:r>
            <a:r>
              <a:rPr lang="pt-BR" sz="1400" b="1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ser tributado somente quando for feito o resgat</a:t>
            </a:r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e para a Pessoa Física.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0A31EC3-4E8F-7EDF-46E9-59BB3B9CCC3D}"/>
              </a:ext>
            </a:extLst>
          </p:cNvPr>
          <p:cNvCxnSpPr>
            <a:cxnSpLocks/>
          </p:cNvCxnSpPr>
          <p:nvPr/>
        </p:nvCxnSpPr>
        <p:spPr>
          <a:xfrm>
            <a:off x="6096000" y="2583063"/>
            <a:ext cx="0" cy="2525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CBF061-CA80-ECA7-38D3-05BE79AF28A1}"/>
              </a:ext>
            </a:extLst>
          </p:cNvPr>
          <p:cNvSpPr txBox="1"/>
          <p:nvPr/>
        </p:nvSpPr>
        <p:spPr>
          <a:xfrm>
            <a:off x="2742210" y="2583063"/>
            <a:ext cx="3145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b="1" dirty="0">
                <a:latin typeface="Avenir Heavy" panose="02000503020000020003" pitchFamily="2" charset="0"/>
                <a:ea typeface="+mn-lt"/>
                <a:cs typeface="+mn-lt"/>
              </a:rPr>
              <a:t>Separação Jurídica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0AAEE0-D3B8-EBAE-0A6A-C454FF8D1F88}"/>
              </a:ext>
            </a:extLst>
          </p:cNvPr>
          <p:cNvSpPr txBox="1"/>
          <p:nvPr/>
        </p:nvSpPr>
        <p:spPr>
          <a:xfrm>
            <a:off x="6270543" y="2583063"/>
            <a:ext cx="23268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latin typeface="Avenir Heavy" panose="02000503020000020003" pitchFamily="2" charset="0"/>
                <a:ea typeface="+mn-lt"/>
                <a:cs typeface="+mn-lt"/>
              </a:rPr>
              <a:t>Vantagens Tributárias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5B648CA-6584-9BDA-94D1-B5BB5259FD9B}"/>
              </a:ext>
            </a:extLst>
          </p:cNvPr>
          <p:cNvSpPr txBox="1"/>
          <p:nvPr/>
        </p:nvSpPr>
        <p:spPr>
          <a:xfrm>
            <a:off x="2996858" y="5944936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D2ACB5-6502-F134-199B-61526813F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2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2104523" y="1141468"/>
            <a:ext cx="798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venir Book" panose="02000503020000020003" pitchFamily="2" charset="0"/>
              </a:rPr>
              <a:t>Vantagens dos Fundos Exclusivos</a:t>
            </a:r>
            <a:endParaRPr lang="pt-BR" sz="3000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6AB9FF9-16B0-36CC-ADF6-7323373FD822}"/>
              </a:ext>
            </a:extLst>
          </p:cNvPr>
          <p:cNvSpPr txBox="1"/>
          <p:nvPr/>
        </p:nvSpPr>
        <p:spPr>
          <a:xfrm>
            <a:off x="1272208" y="2993354"/>
            <a:ext cx="46154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Fundos exclusivos possuem uma </a:t>
            </a:r>
            <a:r>
              <a:rPr lang="pt-BR" sz="1400" b="1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gestão profissional feita sob medida para as necessidades do seu único cotista</a:t>
            </a:r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. </a:t>
            </a:r>
          </a:p>
          <a:p>
            <a:pPr algn="r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Ou seja, ao contrário dos fundos tradicionais, o cotista exclusivo possui total controle e transparência quanto a operação do fundo. </a:t>
            </a:r>
          </a:p>
          <a:p>
            <a:pPr algn="r"/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Sendo assim, a alocação de capital e o rendimento do fundo ficam totalmente alinhados aos interesses do investidor.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4AF590-E6F7-8ED0-5FBB-F52349884710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BBD4B6-3824-68E6-B84D-5946422BF625}"/>
              </a:ext>
            </a:extLst>
          </p:cNvPr>
          <p:cNvSpPr txBox="1"/>
          <p:nvPr/>
        </p:nvSpPr>
        <p:spPr>
          <a:xfrm>
            <a:off x="6304364" y="2993354"/>
            <a:ext cx="424714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Por desvincular o patrimônio do investidor de sua pessoa física, os fundos exclusivos também servem como uma </a:t>
            </a:r>
            <a:r>
              <a:rPr lang="pt-BR" sz="1400" b="1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excelente estratégia de proteção patrimonial</a:t>
            </a:r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. </a:t>
            </a:r>
          </a:p>
          <a:p>
            <a:r>
              <a:rPr lang="pt-BR" sz="1400" dirty="0">
                <a:solidFill>
                  <a:schemeClr val="tx1"/>
                </a:solidFill>
                <a:latin typeface="Avenir Book" panose="02000503020000020003" pitchFamily="2" charset="0"/>
                <a:ea typeface="+mn-lt"/>
                <a:cs typeface="+mn-lt"/>
              </a:rPr>
              <a:t>Proporciona maior proteção dos bens mobiliários e/ou imobiliários caso venha a enfrentar problemas Financeiros ou Legais.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0A31EC3-4E8F-7EDF-46E9-59BB3B9CCC3D}"/>
              </a:ext>
            </a:extLst>
          </p:cNvPr>
          <p:cNvCxnSpPr>
            <a:cxnSpLocks/>
          </p:cNvCxnSpPr>
          <p:nvPr/>
        </p:nvCxnSpPr>
        <p:spPr>
          <a:xfrm>
            <a:off x="6096000" y="2583063"/>
            <a:ext cx="0" cy="2441616"/>
          </a:xfrm>
          <a:prstGeom prst="line">
            <a:avLst/>
          </a:prstGeom>
          <a:ln>
            <a:solidFill>
              <a:srgbClr val="04D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CBF061-CA80-ECA7-38D3-05BE79AF28A1}"/>
              </a:ext>
            </a:extLst>
          </p:cNvPr>
          <p:cNvSpPr txBox="1"/>
          <p:nvPr/>
        </p:nvSpPr>
        <p:spPr>
          <a:xfrm>
            <a:off x="2742210" y="2583063"/>
            <a:ext cx="314542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venir Heavy" panose="02000503020000020003" pitchFamily="2" charset="0"/>
                <a:ea typeface="+mn-lt"/>
                <a:cs typeface="+mn-lt"/>
              </a:rPr>
              <a:t>Gestão Personalizada e Flexível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0AAEE0-D3B8-EBAE-0A6A-C454FF8D1F88}"/>
              </a:ext>
            </a:extLst>
          </p:cNvPr>
          <p:cNvSpPr txBox="1"/>
          <p:nvPr/>
        </p:nvSpPr>
        <p:spPr>
          <a:xfrm>
            <a:off x="6270542" y="2583063"/>
            <a:ext cx="33306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chemeClr val="tx1"/>
                </a:solidFill>
                <a:latin typeface="Avenir Heavy" panose="02000503020000020003" pitchFamily="2" charset="0"/>
                <a:ea typeface="+mn-lt"/>
                <a:cs typeface="+mn-lt"/>
              </a:rPr>
              <a:t>Proteção Patrimonial e Discrição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Tinta 7">
                <a:extLst>
                  <a:ext uri="{FF2B5EF4-FFF2-40B4-BE49-F238E27FC236}">
                    <a16:creationId xmlns:a16="http://schemas.microsoft.com/office/drawing/2014/main" id="{E0FBC47A-9710-3EDC-8198-A9BD85E2A0A4}"/>
                  </a:ext>
                </a:extLst>
              </p14:cNvPr>
              <p14:cNvContentPartPr/>
              <p14:nvPr/>
            </p14:nvContentPartPr>
            <p14:xfrm>
              <a:off x="7505045" y="8513875"/>
              <a:ext cx="360" cy="5400"/>
            </p14:xfrm>
          </p:contentPart>
        </mc:Choice>
        <mc:Fallback xmlns="">
          <p:pic>
            <p:nvPicPr>
              <p:cNvPr id="8" name="Tinta 7">
                <a:extLst>
                  <a:ext uri="{FF2B5EF4-FFF2-40B4-BE49-F238E27FC236}">
                    <a16:creationId xmlns:a16="http://schemas.microsoft.com/office/drawing/2014/main" id="{E0FBC47A-9710-3EDC-8198-A9BD85E2A0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6405" y="8504875"/>
                <a:ext cx="18000" cy="230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CaixaDeTexto 15">
            <a:extLst>
              <a:ext uri="{FF2B5EF4-FFF2-40B4-BE49-F238E27FC236}">
                <a16:creationId xmlns:a16="http://schemas.microsoft.com/office/drawing/2014/main" id="{3A6F7077-C19E-FBFE-7BA4-28C2EC902E34}"/>
              </a:ext>
            </a:extLst>
          </p:cNvPr>
          <p:cNvSpPr txBox="1"/>
          <p:nvPr/>
        </p:nvSpPr>
        <p:spPr>
          <a:xfrm>
            <a:off x="2996858" y="5716532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0249738-70ED-62C4-1FBD-94B30A28B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78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>
            <a:extLst>
              <a:ext uri="{FF2B5EF4-FFF2-40B4-BE49-F238E27FC236}">
                <a16:creationId xmlns:a16="http://schemas.microsoft.com/office/drawing/2014/main" id="{C0087416-890E-F9D3-99D5-8EE8035228BA}"/>
              </a:ext>
            </a:extLst>
          </p:cNvPr>
          <p:cNvSpPr txBox="1"/>
          <p:nvPr/>
        </p:nvSpPr>
        <p:spPr>
          <a:xfrm>
            <a:off x="2733150" y="109213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59CCE17-A8FB-E39D-997A-8D61332089E1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1B05304-DE30-18BA-3D99-CAE24A58FD2A}"/>
              </a:ext>
            </a:extLst>
          </p:cNvPr>
          <p:cNvSpPr/>
          <p:nvPr/>
        </p:nvSpPr>
        <p:spPr bwMode="auto">
          <a:xfrm>
            <a:off x="1202222" y="1985105"/>
            <a:ext cx="3165314" cy="1912656"/>
          </a:xfrm>
          <a:prstGeom prst="rect">
            <a:avLst/>
          </a:prstGeom>
          <a:ln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620254"/>
                      <a:gd name="connsiteY0" fmla="*/ 0 h 2232163"/>
                      <a:gd name="connsiteX1" fmla="*/ 567173 w 3620254"/>
                      <a:gd name="connsiteY1" fmla="*/ 0 h 2232163"/>
                      <a:gd name="connsiteX2" fmla="*/ 1098144 w 3620254"/>
                      <a:gd name="connsiteY2" fmla="*/ 0 h 2232163"/>
                      <a:gd name="connsiteX3" fmla="*/ 1737722 w 3620254"/>
                      <a:gd name="connsiteY3" fmla="*/ 0 h 2232163"/>
                      <a:gd name="connsiteX4" fmla="*/ 2341098 w 3620254"/>
                      <a:gd name="connsiteY4" fmla="*/ 0 h 2232163"/>
                      <a:gd name="connsiteX5" fmla="*/ 2944473 w 3620254"/>
                      <a:gd name="connsiteY5" fmla="*/ 0 h 2232163"/>
                      <a:gd name="connsiteX6" fmla="*/ 3620254 w 3620254"/>
                      <a:gd name="connsiteY6" fmla="*/ 0 h 2232163"/>
                      <a:gd name="connsiteX7" fmla="*/ 3620254 w 3620254"/>
                      <a:gd name="connsiteY7" fmla="*/ 580362 h 2232163"/>
                      <a:gd name="connsiteX8" fmla="*/ 3620254 w 3620254"/>
                      <a:gd name="connsiteY8" fmla="*/ 1093760 h 2232163"/>
                      <a:gd name="connsiteX9" fmla="*/ 3620254 w 3620254"/>
                      <a:gd name="connsiteY9" fmla="*/ 1674122 h 2232163"/>
                      <a:gd name="connsiteX10" fmla="*/ 3620254 w 3620254"/>
                      <a:gd name="connsiteY10" fmla="*/ 2232163 h 2232163"/>
                      <a:gd name="connsiteX11" fmla="*/ 2980676 w 3620254"/>
                      <a:gd name="connsiteY11" fmla="*/ 2232163 h 2232163"/>
                      <a:gd name="connsiteX12" fmla="*/ 2341098 w 3620254"/>
                      <a:gd name="connsiteY12" fmla="*/ 2232163 h 2232163"/>
                      <a:gd name="connsiteX13" fmla="*/ 1665317 w 3620254"/>
                      <a:gd name="connsiteY13" fmla="*/ 2232163 h 2232163"/>
                      <a:gd name="connsiteX14" fmla="*/ 1098144 w 3620254"/>
                      <a:gd name="connsiteY14" fmla="*/ 2232163 h 2232163"/>
                      <a:gd name="connsiteX15" fmla="*/ 0 w 3620254"/>
                      <a:gd name="connsiteY15" fmla="*/ 2232163 h 2232163"/>
                      <a:gd name="connsiteX16" fmla="*/ 0 w 3620254"/>
                      <a:gd name="connsiteY16" fmla="*/ 1718766 h 2232163"/>
                      <a:gd name="connsiteX17" fmla="*/ 0 w 3620254"/>
                      <a:gd name="connsiteY17" fmla="*/ 1160725 h 2232163"/>
                      <a:gd name="connsiteX18" fmla="*/ 0 w 3620254"/>
                      <a:gd name="connsiteY18" fmla="*/ 580362 h 2232163"/>
                      <a:gd name="connsiteX19" fmla="*/ 0 w 3620254"/>
                      <a:gd name="connsiteY19" fmla="*/ 0 h 22321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3620254" h="2232163" fill="none" extrusionOk="0">
                        <a:moveTo>
                          <a:pt x="0" y="0"/>
                        </a:moveTo>
                        <a:cubicBezTo>
                          <a:pt x="271327" y="3566"/>
                          <a:pt x="369389" y="-11733"/>
                          <a:pt x="567173" y="0"/>
                        </a:cubicBezTo>
                        <a:cubicBezTo>
                          <a:pt x="764957" y="11733"/>
                          <a:pt x="934869" y="-19810"/>
                          <a:pt x="1098144" y="0"/>
                        </a:cubicBezTo>
                        <a:cubicBezTo>
                          <a:pt x="1261419" y="19810"/>
                          <a:pt x="1523281" y="-19347"/>
                          <a:pt x="1737722" y="0"/>
                        </a:cubicBezTo>
                        <a:cubicBezTo>
                          <a:pt x="1952163" y="19347"/>
                          <a:pt x="2040819" y="-22224"/>
                          <a:pt x="2341098" y="0"/>
                        </a:cubicBezTo>
                        <a:cubicBezTo>
                          <a:pt x="2641377" y="22224"/>
                          <a:pt x="2717771" y="-26680"/>
                          <a:pt x="2944473" y="0"/>
                        </a:cubicBezTo>
                        <a:cubicBezTo>
                          <a:pt x="3171175" y="26680"/>
                          <a:pt x="3368575" y="-16029"/>
                          <a:pt x="3620254" y="0"/>
                        </a:cubicBezTo>
                        <a:cubicBezTo>
                          <a:pt x="3648691" y="191684"/>
                          <a:pt x="3639136" y="345716"/>
                          <a:pt x="3620254" y="580362"/>
                        </a:cubicBezTo>
                        <a:cubicBezTo>
                          <a:pt x="3601372" y="815008"/>
                          <a:pt x="3601931" y="926305"/>
                          <a:pt x="3620254" y="1093760"/>
                        </a:cubicBezTo>
                        <a:cubicBezTo>
                          <a:pt x="3638577" y="1261215"/>
                          <a:pt x="3594342" y="1486821"/>
                          <a:pt x="3620254" y="1674122"/>
                        </a:cubicBezTo>
                        <a:cubicBezTo>
                          <a:pt x="3646166" y="1861423"/>
                          <a:pt x="3609045" y="2067606"/>
                          <a:pt x="3620254" y="2232163"/>
                        </a:cubicBezTo>
                        <a:cubicBezTo>
                          <a:pt x="3484580" y="2211735"/>
                          <a:pt x="3198651" y="2237972"/>
                          <a:pt x="2980676" y="2232163"/>
                        </a:cubicBezTo>
                        <a:cubicBezTo>
                          <a:pt x="2762701" y="2226354"/>
                          <a:pt x="2503101" y="2221819"/>
                          <a:pt x="2341098" y="2232163"/>
                        </a:cubicBezTo>
                        <a:cubicBezTo>
                          <a:pt x="2179095" y="2242507"/>
                          <a:pt x="1956238" y="2231735"/>
                          <a:pt x="1665317" y="2232163"/>
                        </a:cubicBezTo>
                        <a:cubicBezTo>
                          <a:pt x="1374396" y="2232591"/>
                          <a:pt x="1373102" y="2239285"/>
                          <a:pt x="1098144" y="2232163"/>
                        </a:cubicBezTo>
                        <a:cubicBezTo>
                          <a:pt x="823186" y="2225041"/>
                          <a:pt x="347676" y="2220277"/>
                          <a:pt x="0" y="2232163"/>
                        </a:cubicBezTo>
                        <a:cubicBezTo>
                          <a:pt x="-23299" y="1998219"/>
                          <a:pt x="9389" y="1942178"/>
                          <a:pt x="0" y="1718766"/>
                        </a:cubicBezTo>
                        <a:cubicBezTo>
                          <a:pt x="-9389" y="1495354"/>
                          <a:pt x="15466" y="1362096"/>
                          <a:pt x="0" y="1160725"/>
                        </a:cubicBezTo>
                        <a:cubicBezTo>
                          <a:pt x="-15466" y="959354"/>
                          <a:pt x="6141" y="724257"/>
                          <a:pt x="0" y="580362"/>
                        </a:cubicBezTo>
                        <a:cubicBezTo>
                          <a:pt x="-6141" y="436467"/>
                          <a:pt x="3250" y="143895"/>
                          <a:pt x="0" y="0"/>
                        </a:cubicBezTo>
                        <a:close/>
                      </a:path>
                      <a:path w="3620254" h="2232163" stroke="0" extrusionOk="0">
                        <a:moveTo>
                          <a:pt x="0" y="0"/>
                        </a:moveTo>
                        <a:cubicBezTo>
                          <a:pt x="130864" y="-6052"/>
                          <a:pt x="305367" y="-2298"/>
                          <a:pt x="567173" y="0"/>
                        </a:cubicBezTo>
                        <a:cubicBezTo>
                          <a:pt x="828979" y="2298"/>
                          <a:pt x="903390" y="20463"/>
                          <a:pt x="1061941" y="0"/>
                        </a:cubicBezTo>
                        <a:cubicBezTo>
                          <a:pt x="1220492" y="-20463"/>
                          <a:pt x="1463717" y="5622"/>
                          <a:pt x="1737722" y="0"/>
                        </a:cubicBezTo>
                        <a:cubicBezTo>
                          <a:pt x="2011727" y="-5622"/>
                          <a:pt x="2124292" y="-1398"/>
                          <a:pt x="2304895" y="0"/>
                        </a:cubicBezTo>
                        <a:cubicBezTo>
                          <a:pt x="2485498" y="1398"/>
                          <a:pt x="2708296" y="16075"/>
                          <a:pt x="2872068" y="0"/>
                        </a:cubicBezTo>
                        <a:cubicBezTo>
                          <a:pt x="3035840" y="-16075"/>
                          <a:pt x="3348449" y="15601"/>
                          <a:pt x="3620254" y="0"/>
                        </a:cubicBezTo>
                        <a:cubicBezTo>
                          <a:pt x="3612606" y="165649"/>
                          <a:pt x="3632512" y="281900"/>
                          <a:pt x="3620254" y="513397"/>
                        </a:cubicBezTo>
                        <a:cubicBezTo>
                          <a:pt x="3607996" y="744894"/>
                          <a:pt x="3628464" y="880167"/>
                          <a:pt x="3620254" y="1071438"/>
                        </a:cubicBezTo>
                        <a:cubicBezTo>
                          <a:pt x="3612044" y="1262709"/>
                          <a:pt x="3643359" y="1440963"/>
                          <a:pt x="3620254" y="1584836"/>
                        </a:cubicBezTo>
                        <a:cubicBezTo>
                          <a:pt x="3597149" y="1728709"/>
                          <a:pt x="3619423" y="1997756"/>
                          <a:pt x="3620254" y="2232163"/>
                        </a:cubicBezTo>
                        <a:cubicBezTo>
                          <a:pt x="3414329" y="2221170"/>
                          <a:pt x="3314585" y="2232741"/>
                          <a:pt x="3016878" y="2232163"/>
                        </a:cubicBezTo>
                        <a:cubicBezTo>
                          <a:pt x="2719171" y="2231585"/>
                          <a:pt x="2721773" y="2226157"/>
                          <a:pt x="2449705" y="2232163"/>
                        </a:cubicBezTo>
                        <a:cubicBezTo>
                          <a:pt x="2177637" y="2238169"/>
                          <a:pt x="2034703" y="2251331"/>
                          <a:pt x="1773924" y="2232163"/>
                        </a:cubicBezTo>
                        <a:cubicBezTo>
                          <a:pt x="1513145" y="2212995"/>
                          <a:pt x="1253235" y="2233493"/>
                          <a:pt x="1098144" y="2232163"/>
                        </a:cubicBezTo>
                        <a:cubicBezTo>
                          <a:pt x="943053" y="2230833"/>
                          <a:pt x="738500" y="2256304"/>
                          <a:pt x="567173" y="2232163"/>
                        </a:cubicBezTo>
                        <a:cubicBezTo>
                          <a:pt x="395846" y="2208022"/>
                          <a:pt x="192671" y="2209579"/>
                          <a:pt x="0" y="2232163"/>
                        </a:cubicBezTo>
                        <a:cubicBezTo>
                          <a:pt x="-16106" y="1935427"/>
                          <a:pt x="24386" y="1870361"/>
                          <a:pt x="0" y="1629479"/>
                        </a:cubicBezTo>
                        <a:cubicBezTo>
                          <a:pt x="-24386" y="1388597"/>
                          <a:pt x="19820" y="1242771"/>
                          <a:pt x="0" y="1138403"/>
                        </a:cubicBezTo>
                        <a:cubicBezTo>
                          <a:pt x="-19820" y="1034035"/>
                          <a:pt x="25262" y="751772"/>
                          <a:pt x="0" y="625006"/>
                        </a:cubicBezTo>
                        <a:cubicBezTo>
                          <a:pt x="-25262" y="498240"/>
                          <a:pt x="19451" y="1742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7A8C53AF-744A-5157-450B-E35A09ED92F3}"/>
              </a:ext>
            </a:extLst>
          </p:cNvPr>
          <p:cNvSpPr/>
          <p:nvPr/>
        </p:nvSpPr>
        <p:spPr bwMode="auto">
          <a:xfrm>
            <a:off x="1383385" y="2116367"/>
            <a:ext cx="2802988" cy="50689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pt-BR" sz="1600" b="1" dirty="0">
                <a:solidFill>
                  <a:schemeClr val="bg1"/>
                </a:solidFill>
                <a:latin typeface="Avenir Black" panose="02000503020000020003" pitchFamily="2" charset="0"/>
                <a:cs typeface="Arial"/>
              </a:rPr>
              <a:t>Gestora de Recursos</a:t>
            </a:r>
            <a:endParaRPr lang="en-US" sz="1600" b="1" dirty="0">
              <a:solidFill>
                <a:schemeClr val="bg1"/>
              </a:solidFill>
              <a:latin typeface="Avenir Black" panose="02000503020000020003" pitchFamily="2" charset="0"/>
              <a:cs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9E960CE-E5B4-2D40-2B2D-C6D45EB49B00}"/>
              </a:ext>
            </a:extLst>
          </p:cNvPr>
          <p:cNvSpPr txBox="1"/>
          <p:nvPr/>
        </p:nvSpPr>
        <p:spPr>
          <a:xfrm>
            <a:off x="1349177" y="2754520"/>
            <a:ext cx="287140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Avenir Book" panose="02000503020000020003" pitchFamily="2" charset="0"/>
                <a:ea typeface="+mn-lt"/>
                <a:cs typeface="+mn-lt"/>
              </a:rPr>
              <a:t>Equipe de profissionais responsável pelas decisões de alocação dos recursos do fundo, de acordo com o seu Regulamento, juntamente com o seu cotista.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915D893E-913D-147C-2E07-16D5DD490C00}"/>
              </a:ext>
            </a:extLst>
          </p:cNvPr>
          <p:cNvSpPr/>
          <p:nvPr/>
        </p:nvSpPr>
        <p:spPr bwMode="auto">
          <a:xfrm>
            <a:off x="2545300" y="4120468"/>
            <a:ext cx="3282146" cy="214327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2B56E06F-52FD-5C5B-1402-B58848AA4609}"/>
              </a:ext>
            </a:extLst>
          </p:cNvPr>
          <p:cNvSpPr/>
          <p:nvPr/>
        </p:nvSpPr>
        <p:spPr bwMode="auto">
          <a:xfrm>
            <a:off x="2733150" y="4255751"/>
            <a:ext cx="2906446" cy="56800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pt-BR" sz="1600" b="1" dirty="0">
                <a:solidFill>
                  <a:schemeClr val="bg1"/>
                </a:solidFill>
                <a:latin typeface="Avenir Black" panose="02000503020000020003" pitchFamily="2" charset="0"/>
                <a:cs typeface="Arial"/>
              </a:rPr>
              <a:t>Administrador</a:t>
            </a:r>
            <a:endParaRPr lang="en-US" sz="1600" b="1" dirty="0">
              <a:solidFill>
                <a:schemeClr val="bg1"/>
              </a:solidFill>
              <a:latin typeface="Avenir Black" panose="02000503020000020003" pitchFamily="2" charset="0"/>
              <a:cs typeface="Arial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5BF5A41-CB2B-C494-B64F-F3EF5D8E4033}"/>
              </a:ext>
            </a:extLst>
          </p:cNvPr>
          <p:cNvSpPr txBox="1"/>
          <p:nvPr/>
        </p:nvSpPr>
        <p:spPr>
          <a:xfrm>
            <a:off x="2871076" y="5026927"/>
            <a:ext cx="263059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Avenir Book" panose="02000503020000020003" pitchFamily="2" charset="0"/>
                <a:ea typeface="+mn-lt"/>
                <a:cs typeface="+mn-lt"/>
              </a:rPr>
              <a:t>Instituição Financeira que detém a posse fiduciária dos ativos do fundo, e responde legalmente pelo fundo perante terceiros e órgãos regulatórios.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A19B31C-A855-6E6A-7791-00695B962195}"/>
              </a:ext>
            </a:extLst>
          </p:cNvPr>
          <p:cNvSpPr/>
          <p:nvPr/>
        </p:nvSpPr>
        <p:spPr bwMode="auto">
          <a:xfrm>
            <a:off x="4458799" y="1982694"/>
            <a:ext cx="3165314" cy="1912656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13" name="Rectangle 26">
            <a:extLst>
              <a:ext uri="{FF2B5EF4-FFF2-40B4-BE49-F238E27FC236}">
                <a16:creationId xmlns:a16="http://schemas.microsoft.com/office/drawing/2014/main" id="{6FDD5D52-199C-CABC-8BC6-7E88BE1CBAF4}"/>
              </a:ext>
            </a:extLst>
          </p:cNvPr>
          <p:cNvSpPr/>
          <p:nvPr/>
        </p:nvSpPr>
        <p:spPr bwMode="auto">
          <a:xfrm>
            <a:off x="4609603" y="2101729"/>
            <a:ext cx="2802988" cy="50689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pt-BR" sz="1600" b="1" dirty="0">
                <a:solidFill>
                  <a:schemeClr val="bg1"/>
                </a:solidFill>
                <a:latin typeface="Avenir Black" panose="02000503020000020003" pitchFamily="2" charset="0"/>
                <a:cs typeface="Arial"/>
              </a:rPr>
              <a:t>Custodiante</a:t>
            </a:r>
            <a:endParaRPr lang="en-US" sz="1600" b="1" dirty="0">
              <a:solidFill>
                <a:schemeClr val="bg1"/>
              </a:solidFill>
              <a:latin typeface="Avenir Black" panose="02000503020000020003" pitchFamily="2" charset="0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F01B525-658A-FD49-04CA-F8E2118484F4}"/>
              </a:ext>
            </a:extLst>
          </p:cNvPr>
          <p:cNvSpPr txBox="1"/>
          <p:nvPr/>
        </p:nvSpPr>
        <p:spPr>
          <a:xfrm>
            <a:off x="4742619" y="2837083"/>
            <a:ext cx="253695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Avenir Book" panose="02000503020000020003" pitchFamily="2" charset="0"/>
                <a:ea typeface="+mn-lt"/>
                <a:cs typeface="+mn-lt"/>
              </a:rPr>
              <a:t>Responsável por registrar, guardar e garantir a segurança dos ativos investidos pelo fundo.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FCF031B-EB99-CE84-8B34-704437FBB954}"/>
              </a:ext>
            </a:extLst>
          </p:cNvPr>
          <p:cNvSpPr/>
          <p:nvPr/>
        </p:nvSpPr>
        <p:spPr bwMode="auto">
          <a:xfrm>
            <a:off x="5988521" y="4123812"/>
            <a:ext cx="3282146" cy="214327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latin typeface="Calibri" panose="020F0502020204030204" pitchFamily="34" charset="0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CCF130C7-E2F8-C564-BEC7-8DD550F422D3}"/>
              </a:ext>
            </a:extLst>
          </p:cNvPr>
          <p:cNvSpPr/>
          <p:nvPr/>
        </p:nvSpPr>
        <p:spPr bwMode="auto">
          <a:xfrm>
            <a:off x="6170890" y="4279040"/>
            <a:ext cx="2906446" cy="568008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pt-BR" sz="1600" b="1" dirty="0">
                <a:solidFill>
                  <a:schemeClr val="bg1"/>
                </a:solidFill>
                <a:latin typeface="Avenir Black" panose="02000503020000020003" pitchFamily="2" charset="0"/>
                <a:cs typeface="Arial"/>
              </a:rPr>
              <a:t>Auditor Independente</a:t>
            </a:r>
            <a:endParaRPr lang="en-US" sz="1600" b="1" dirty="0">
              <a:solidFill>
                <a:schemeClr val="bg1"/>
              </a:solidFill>
              <a:latin typeface="Avenir Black" panose="02000503020000020003" pitchFamily="2" charset="0"/>
              <a:cs typeface="Arial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B44723D-D646-7D38-B5B7-C7DA2A691F45}"/>
              </a:ext>
            </a:extLst>
          </p:cNvPr>
          <p:cNvSpPr txBox="1"/>
          <p:nvPr/>
        </p:nvSpPr>
        <p:spPr>
          <a:xfrm>
            <a:off x="6308816" y="5026926"/>
            <a:ext cx="263059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Avenir Book" panose="02000503020000020003" pitchFamily="2" charset="0"/>
                <a:ea typeface="+mn-lt"/>
                <a:cs typeface="+mn-lt"/>
              </a:rPr>
              <a:t>Faz a auditoria obrigatória das operações do fundo, como valores, custos e taxas e movimentações contábeis relativas ao fundo.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F6BF49A1-08E8-3259-9066-DF1C505BE844}"/>
              </a:ext>
            </a:extLst>
          </p:cNvPr>
          <p:cNvSpPr/>
          <p:nvPr/>
        </p:nvSpPr>
        <p:spPr bwMode="auto">
          <a:xfrm>
            <a:off x="7774917" y="1989152"/>
            <a:ext cx="3165314" cy="191265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9" name="Rectangle 26">
            <a:extLst>
              <a:ext uri="{FF2B5EF4-FFF2-40B4-BE49-F238E27FC236}">
                <a16:creationId xmlns:a16="http://schemas.microsoft.com/office/drawing/2014/main" id="{1770230C-5DC2-2D98-D116-2BA329466C34}"/>
              </a:ext>
            </a:extLst>
          </p:cNvPr>
          <p:cNvSpPr/>
          <p:nvPr/>
        </p:nvSpPr>
        <p:spPr bwMode="auto">
          <a:xfrm>
            <a:off x="7956080" y="2083432"/>
            <a:ext cx="2802988" cy="506891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pt-BR" sz="1600" b="1" dirty="0">
                <a:solidFill>
                  <a:schemeClr val="bg1"/>
                </a:solidFill>
                <a:latin typeface="Avenir Black" panose="02000503020000020003" pitchFamily="2" charset="0"/>
                <a:cs typeface="Arial"/>
              </a:rPr>
              <a:t>Assessor Legal</a:t>
            </a:r>
            <a:endParaRPr lang="en-US" sz="1600" b="1" dirty="0">
              <a:solidFill>
                <a:schemeClr val="bg1"/>
              </a:solidFill>
              <a:latin typeface="Avenir Black" panose="02000503020000020003" pitchFamily="2" charset="0"/>
              <a:cs typeface="Arial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ACAFF56-BCE0-B1FA-09E2-714F98F3549C}"/>
              </a:ext>
            </a:extLst>
          </p:cNvPr>
          <p:cNvSpPr txBox="1"/>
          <p:nvPr/>
        </p:nvSpPr>
        <p:spPr>
          <a:xfrm>
            <a:off x="8089096" y="2738234"/>
            <a:ext cx="253695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Avenir Book" panose="02000503020000020003" pitchFamily="2" charset="0"/>
                <a:ea typeface="+mn-lt"/>
                <a:cs typeface="+mn-lt"/>
              </a:rPr>
              <a:t>Equipe Jurídica especializada em mercado de capitais para assegurar que a estruturação siga os padrões legais e regulatórios.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3056FE3-1479-DAC8-941D-1CA78D198F6B}"/>
              </a:ext>
            </a:extLst>
          </p:cNvPr>
          <p:cNvSpPr txBox="1"/>
          <p:nvPr/>
        </p:nvSpPr>
        <p:spPr>
          <a:xfrm>
            <a:off x="2104523" y="932180"/>
            <a:ext cx="798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000000"/>
                </a:solidFill>
                <a:latin typeface="Avenir Black" panose="02000503020000020003" pitchFamily="2" charset="0"/>
              </a:rPr>
              <a:t>Participantes de um Fundo Exclusivo</a:t>
            </a:r>
            <a:endParaRPr lang="pt-BR" sz="3000" b="1" dirty="0">
              <a:effectLst/>
              <a:latin typeface="Avenir Black" panose="02000503020000020003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9A13C67-5EA2-3DA3-8E2E-E3F4C377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5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F55B2CB-2216-307C-76B9-045B6228F2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2104523" y="3036585"/>
            <a:ext cx="7982953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500" b="1" dirty="0">
                <a:solidFill>
                  <a:schemeClr val="bg1">
                    <a:lumMod val="95000"/>
                  </a:schemeClr>
                </a:solidFill>
                <a:effectLst/>
                <a:latin typeface="Avenir Black" panose="02000503020000020003" pitchFamily="2" charset="0"/>
              </a:rPr>
              <a:t>Estrutura Proposta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5D58E28-141F-4DAF-7173-AC0EF872A0B5}"/>
              </a:ext>
            </a:extLst>
          </p:cNvPr>
          <p:cNvSpPr/>
          <p:nvPr/>
        </p:nvSpPr>
        <p:spPr>
          <a:xfrm rot="16200000" flipH="1">
            <a:off x="5537791" y="921936"/>
            <a:ext cx="45719" cy="11121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BB06C80-77CE-18DB-E748-97DBBEC8D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972" y="6276249"/>
            <a:ext cx="517358" cy="3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4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635058-0A1A-31C4-67D5-5D06E4F4E334}"/>
              </a:ext>
            </a:extLst>
          </p:cNvPr>
          <p:cNvSpPr txBox="1"/>
          <p:nvPr/>
        </p:nvSpPr>
        <p:spPr>
          <a:xfrm>
            <a:off x="5022044" y="645165"/>
            <a:ext cx="214791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effectLst/>
                <a:latin typeface="Avenir Black" panose="02000503020000020003" pitchFamily="2" charset="0"/>
              </a:rPr>
              <a:t>Estrutura</a:t>
            </a:r>
          </a:p>
        </p:txBody>
      </p:sp>
      <p:grpSp>
        <p:nvGrpSpPr>
          <p:cNvPr id="11" name="Grupo 104">
            <a:extLst>
              <a:ext uri="{FF2B5EF4-FFF2-40B4-BE49-F238E27FC236}">
                <a16:creationId xmlns:a16="http://schemas.microsoft.com/office/drawing/2014/main" id="{BBC1C8B5-EEB5-1813-7383-47E8F3FD3875}"/>
              </a:ext>
            </a:extLst>
          </p:cNvPr>
          <p:cNvGrpSpPr/>
          <p:nvPr/>
        </p:nvGrpSpPr>
        <p:grpSpPr>
          <a:xfrm>
            <a:off x="3183372" y="2538447"/>
            <a:ext cx="2239348" cy="1457199"/>
            <a:chOff x="650728" y="1443889"/>
            <a:chExt cx="3607893" cy="2114321"/>
          </a:xfrm>
          <a:solidFill>
            <a:srgbClr val="04D17B"/>
          </a:solidFill>
        </p:grpSpPr>
        <p:sp>
          <p:nvSpPr>
            <p:cNvPr id="12" name="Retângulo Arredondado 2">
              <a:extLst>
                <a:ext uri="{FF2B5EF4-FFF2-40B4-BE49-F238E27FC236}">
                  <a16:creationId xmlns:a16="http://schemas.microsoft.com/office/drawing/2014/main" id="{4EF36475-A189-F614-B2AA-4F85525FE861}"/>
                </a:ext>
              </a:extLst>
            </p:cNvPr>
            <p:cNvSpPr/>
            <p:nvPr/>
          </p:nvSpPr>
          <p:spPr>
            <a:xfrm>
              <a:off x="650728" y="1443889"/>
              <a:ext cx="3607893" cy="75143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Avenir Book" panose="02000503020000020003" pitchFamily="2" charset="0"/>
                  <a:ea typeface="Calibri" charset="0"/>
                  <a:cs typeface="Calibri" charset="0"/>
                </a:rPr>
                <a:t>Sócios PF</a:t>
              </a:r>
            </a:p>
          </p:txBody>
        </p:sp>
        <p:sp>
          <p:nvSpPr>
            <p:cNvPr id="13" name="Retângulo Arredondado 12">
              <a:extLst>
                <a:ext uri="{FF2B5EF4-FFF2-40B4-BE49-F238E27FC236}">
                  <a16:creationId xmlns:a16="http://schemas.microsoft.com/office/drawing/2014/main" id="{0D6C098F-3AE7-7B3F-939F-68E6E132482F}"/>
                </a:ext>
              </a:extLst>
            </p:cNvPr>
            <p:cNvSpPr/>
            <p:nvPr/>
          </p:nvSpPr>
          <p:spPr>
            <a:xfrm>
              <a:off x="650728" y="2806777"/>
              <a:ext cx="3607893" cy="75143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Avenir Book" panose="02000503020000020003" pitchFamily="2" charset="0"/>
                  <a:ea typeface="Calibri" charset="0"/>
                  <a:cs typeface="Calibri" charset="0"/>
                </a:rPr>
                <a:t>Holding/SPE</a:t>
              </a:r>
            </a:p>
          </p:txBody>
        </p:sp>
      </p:grp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BF2D1393-7EC4-9017-5B3D-ECFD9FB1B98E}"/>
              </a:ext>
            </a:extLst>
          </p:cNvPr>
          <p:cNvSpPr/>
          <p:nvPr/>
        </p:nvSpPr>
        <p:spPr>
          <a:xfrm>
            <a:off x="3128878" y="4461505"/>
            <a:ext cx="2339165" cy="5572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Book" panose="02000503020000020003" pitchFamily="2" charset="0"/>
                <a:ea typeface="Calibri" charset="0"/>
                <a:cs typeface="Calibri" charset="0"/>
              </a:rPr>
              <a:t>Ativo Imobiliário</a:t>
            </a:r>
          </a:p>
        </p:txBody>
      </p:sp>
      <p:grpSp>
        <p:nvGrpSpPr>
          <p:cNvPr id="17" name="Grupo 100">
            <a:extLst>
              <a:ext uri="{FF2B5EF4-FFF2-40B4-BE49-F238E27FC236}">
                <a16:creationId xmlns:a16="http://schemas.microsoft.com/office/drawing/2014/main" id="{B29D0FFC-0270-A683-D58C-5BC5FBF6D816}"/>
              </a:ext>
            </a:extLst>
          </p:cNvPr>
          <p:cNvGrpSpPr/>
          <p:nvPr/>
        </p:nvGrpSpPr>
        <p:grpSpPr>
          <a:xfrm>
            <a:off x="7117264" y="2470177"/>
            <a:ext cx="2239349" cy="3135107"/>
            <a:chOff x="6774596" y="1426786"/>
            <a:chExt cx="1915468" cy="4402814"/>
          </a:xfrm>
          <a:solidFill>
            <a:schemeClr val="bg1">
              <a:lumMod val="75000"/>
            </a:schemeClr>
          </a:solidFill>
        </p:grpSpPr>
        <p:grpSp>
          <p:nvGrpSpPr>
            <p:cNvPr id="18" name="Grupo 97">
              <a:extLst>
                <a:ext uri="{FF2B5EF4-FFF2-40B4-BE49-F238E27FC236}">
                  <a16:creationId xmlns:a16="http://schemas.microsoft.com/office/drawing/2014/main" id="{1E0B31A8-70CA-B2F6-F9DD-175D41F9E9E2}"/>
                </a:ext>
              </a:extLst>
            </p:cNvPr>
            <p:cNvGrpSpPr/>
            <p:nvPr/>
          </p:nvGrpSpPr>
          <p:grpSpPr>
            <a:xfrm>
              <a:off x="6774596" y="1426786"/>
              <a:ext cx="1915468" cy="4402814"/>
              <a:chOff x="6774596" y="1426786"/>
              <a:chExt cx="1915468" cy="4402814"/>
            </a:xfrm>
            <a:grpFill/>
          </p:grpSpPr>
          <p:sp>
            <p:nvSpPr>
              <p:cNvPr id="22" name="Retângulo Arredondado 56">
                <a:extLst>
                  <a:ext uri="{FF2B5EF4-FFF2-40B4-BE49-F238E27FC236}">
                    <a16:creationId xmlns:a16="http://schemas.microsoft.com/office/drawing/2014/main" id="{2E0CC2FE-5F1D-DF7C-4284-E33792DCB9A4}"/>
                  </a:ext>
                </a:extLst>
              </p:cNvPr>
              <p:cNvSpPr/>
              <p:nvPr/>
            </p:nvSpPr>
            <p:spPr>
              <a:xfrm>
                <a:off x="6774596" y="5032404"/>
                <a:ext cx="1915468" cy="797196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BR" b="1" dirty="0">
                  <a:solidFill>
                    <a:srgbClr val="0070C0"/>
                  </a:solidFill>
                  <a:latin typeface="Avenir Book" panose="02000503020000020003" pitchFamily="2" charset="0"/>
                </a:endParaRPr>
              </a:p>
            </p:txBody>
          </p:sp>
          <p:sp>
            <p:nvSpPr>
              <p:cNvPr id="23" name="Retângulo Arredondado 55">
                <a:extLst>
                  <a:ext uri="{FF2B5EF4-FFF2-40B4-BE49-F238E27FC236}">
                    <a16:creationId xmlns:a16="http://schemas.microsoft.com/office/drawing/2014/main" id="{EB625425-5F3D-390B-7F1A-DBE43799D714}"/>
                  </a:ext>
                </a:extLst>
              </p:cNvPr>
              <p:cNvSpPr/>
              <p:nvPr/>
            </p:nvSpPr>
            <p:spPr>
              <a:xfrm>
                <a:off x="6774596" y="2591473"/>
                <a:ext cx="1915468" cy="75143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latin typeface="Avenir Book" panose="02000503020000020003" pitchFamily="2" charset="0"/>
                    <a:ea typeface="Calibri" charset="0"/>
                    <a:cs typeface="Calibri" charset="0"/>
                  </a:rPr>
                  <a:t>FIM </a:t>
                </a:r>
              </a:p>
            </p:txBody>
          </p:sp>
          <p:sp>
            <p:nvSpPr>
              <p:cNvPr id="24" name="Retângulo Arredondado 77">
                <a:extLst>
                  <a:ext uri="{FF2B5EF4-FFF2-40B4-BE49-F238E27FC236}">
                    <a16:creationId xmlns:a16="http://schemas.microsoft.com/office/drawing/2014/main" id="{D9F57090-F478-2632-F521-A27BC5FC68E3}"/>
                  </a:ext>
                </a:extLst>
              </p:cNvPr>
              <p:cNvSpPr/>
              <p:nvPr/>
            </p:nvSpPr>
            <p:spPr>
              <a:xfrm>
                <a:off x="6774596" y="3843726"/>
                <a:ext cx="1915468" cy="751432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latin typeface="Avenir Book" panose="02000503020000020003" pitchFamily="2" charset="0"/>
                    <a:ea typeface="Calibri" charset="0"/>
                    <a:cs typeface="Calibri" charset="0"/>
                  </a:rPr>
                  <a:t>FII</a:t>
                </a:r>
              </a:p>
            </p:txBody>
          </p:sp>
          <p:sp>
            <p:nvSpPr>
              <p:cNvPr id="25" name="Retângulo Arredondado 54">
                <a:extLst>
                  <a:ext uri="{FF2B5EF4-FFF2-40B4-BE49-F238E27FC236}">
                    <a16:creationId xmlns:a16="http://schemas.microsoft.com/office/drawing/2014/main" id="{4875B8E3-9176-2BFF-9F7A-B9999836BAE6}"/>
                  </a:ext>
                </a:extLst>
              </p:cNvPr>
              <p:cNvSpPr/>
              <p:nvPr/>
            </p:nvSpPr>
            <p:spPr>
              <a:xfrm>
                <a:off x="6774596" y="1426786"/>
                <a:ext cx="1915468" cy="751433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pt-BR" b="1" dirty="0">
                    <a:solidFill>
                      <a:schemeClr val="tx1"/>
                    </a:solidFill>
                    <a:latin typeface="Avenir Book" panose="02000503020000020003" pitchFamily="2" charset="0"/>
                    <a:ea typeface="Calibri" charset="0"/>
                    <a:cs typeface="Calibri" charset="0"/>
                  </a:rPr>
                  <a:t>Sócios PF</a:t>
                </a:r>
              </a:p>
            </p:txBody>
          </p:sp>
        </p:grpSp>
        <p:grpSp>
          <p:nvGrpSpPr>
            <p:cNvPr id="19" name="Grupo 99">
              <a:extLst>
                <a:ext uri="{FF2B5EF4-FFF2-40B4-BE49-F238E27FC236}">
                  <a16:creationId xmlns:a16="http://schemas.microsoft.com/office/drawing/2014/main" id="{BDA5AACE-F9F7-9EE3-0BB4-96D6257C3F00}"/>
                </a:ext>
              </a:extLst>
            </p:cNvPr>
            <p:cNvGrpSpPr/>
            <p:nvPr/>
          </p:nvGrpSpPr>
          <p:grpSpPr>
            <a:xfrm>
              <a:off x="7735000" y="3354614"/>
              <a:ext cx="570" cy="1553242"/>
              <a:chOff x="7735000" y="3354614"/>
              <a:chExt cx="570" cy="1553242"/>
            </a:xfrm>
            <a:grpFill/>
          </p:grpSpPr>
          <p:cxnSp>
            <p:nvCxnSpPr>
              <p:cNvPr id="20" name="Conector de Seta Reta 19">
                <a:extLst>
                  <a:ext uri="{FF2B5EF4-FFF2-40B4-BE49-F238E27FC236}">
                    <a16:creationId xmlns:a16="http://schemas.microsoft.com/office/drawing/2014/main" id="{C0CD7394-D740-C1B8-BC8A-9311346CFF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000" y="4606133"/>
                <a:ext cx="0" cy="30172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21" name="Conector de Seta Reta 20">
                <a:extLst>
                  <a:ext uri="{FF2B5EF4-FFF2-40B4-BE49-F238E27FC236}">
                    <a16:creationId xmlns:a16="http://schemas.microsoft.com/office/drawing/2014/main" id="{41EB9B7A-BA93-A1F0-FA69-2D0EE3E758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35570" y="3354614"/>
                <a:ext cx="0" cy="39799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</p:grp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F6B1DC28-3440-15C2-6EAA-973AEF18D841}"/>
              </a:ext>
            </a:extLst>
          </p:cNvPr>
          <p:cNvCxnSpPr>
            <a:cxnSpLocks/>
          </p:cNvCxnSpPr>
          <p:nvPr/>
        </p:nvCxnSpPr>
        <p:spPr>
          <a:xfrm>
            <a:off x="8349967" y="2982751"/>
            <a:ext cx="0" cy="2322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E667C704-1F11-FD1C-2A84-8297C637929B}"/>
              </a:ext>
            </a:extLst>
          </p:cNvPr>
          <p:cNvCxnSpPr>
            <a:cxnSpLocks/>
          </p:cNvCxnSpPr>
          <p:nvPr/>
        </p:nvCxnSpPr>
        <p:spPr>
          <a:xfrm>
            <a:off x="4301263" y="3052426"/>
            <a:ext cx="0" cy="30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EC97896C-44A2-FB2A-126D-ECCE7D2E7FAC}"/>
              </a:ext>
            </a:extLst>
          </p:cNvPr>
          <p:cNvCxnSpPr>
            <a:cxnSpLocks/>
          </p:cNvCxnSpPr>
          <p:nvPr/>
        </p:nvCxnSpPr>
        <p:spPr>
          <a:xfrm>
            <a:off x="4301263" y="3995646"/>
            <a:ext cx="0" cy="30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ítulo 1">
            <a:extLst>
              <a:ext uri="{FF2B5EF4-FFF2-40B4-BE49-F238E27FC236}">
                <a16:creationId xmlns:a16="http://schemas.microsoft.com/office/drawing/2014/main" id="{B3D7F1A2-C189-73A4-EAED-0E9475FD4F95}"/>
              </a:ext>
            </a:extLst>
          </p:cNvPr>
          <p:cNvSpPr txBox="1">
            <a:spLocks/>
          </p:cNvSpPr>
          <p:nvPr/>
        </p:nvSpPr>
        <p:spPr>
          <a:xfrm>
            <a:off x="7186534" y="5729216"/>
            <a:ext cx="2197337" cy="2862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700" dirty="0">
                <a:latin typeface="Montserrat" pitchFamily="2" charset="77"/>
                <a:ea typeface="+mn-ea"/>
                <a:cs typeface="+mn-cs"/>
              </a:rPr>
              <a:t>FIM = Fundo de </a:t>
            </a:r>
            <a:r>
              <a:rPr lang="en-US" sz="700" dirty="0" err="1">
                <a:latin typeface="Montserrat" pitchFamily="2" charset="77"/>
                <a:ea typeface="+mn-ea"/>
                <a:cs typeface="+mn-cs"/>
              </a:rPr>
              <a:t>Investimento</a:t>
            </a:r>
            <a:r>
              <a:rPr lang="en-US" sz="700" dirty="0"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700" dirty="0" err="1">
                <a:latin typeface="Montserrat" pitchFamily="2" charset="77"/>
                <a:ea typeface="+mn-ea"/>
                <a:cs typeface="+mn-cs"/>
              </a:rPr>
              <a:t>Multimercado</a:t>
            </a:r>
            <a:endParaRPr lang="en-US" sz="700" dirty="0">
              <a:latin typeface="Montserrat" pitchFamily="2" charset="77"/>
              <a:ea typeface="+mn-ea"/>
              <a:cs typeface="+mn-cs"/>
            </a:endParaRPr>
          </a:p>
          <a:p>
            <a:pPr algn="ctr"/>
            <a:r>
              <a:rPr lang="en-US" sz="700" dirty="0">
                <a:latin typeface="Montserrat" pitchFamily="2" charset="77"/>
                <a:ea typeface="+mn-ea"/>
                <a:cs typeface="+mn-cs"/>
              </a:rPr>
              <a:t>FII – Fundo de </a:t>
            </a:r>
            <a:r>
              <a:rPr lang="en-US" sz="700" dirty="0" err="1">
                <a:latin typeface="Montserrat" pitchFamily="2" charset="77"/>
                <a:ea typeface="+mn-ea"/>
                <a:cs typeface="+mn-cs"/>
              </a:rPr>
              <a:t>Investimento</a:t>
            </a:r>
            <a:r>
              <a:rPr lang="en-US" sz="700" dirty="0">
                <a:latin typeface="Montserrat" pitchFamily="2" charset="77"/>
                <a:ea typeface="+mn-ea"/>
                <a:cs typeface="+mn-cs"/>
              </a:rPr>
              <a:t> </a:t>
            </a:r>
            <a:r>
              <a:rPr lang="en-US" sz="700" dirty="0" err="1">
                <a:latin typeface="Montserrat" pitchFamily="2" charset="77"/>
                <a:ea typeface="+mn-ea"/>
                <a:cs typeface="+mn-cs"/>
              </a:rPr>
              <a:t>Imobiliário</a:t>
            </a:r>
            <a:endParaRPr lang="en-US" sz="700" dirty="0"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79AB0D7-02ED-E43C-759C-A3F19787EE5D}"/>
              </a:ext>
            </a:extLst>
          </p:cNvPr>
          <p:cNvSpPr/>
          <p:nvPr/>
        </p:nvSpPr>
        <p:spPr>
          <a:xfrm>
            <a:off x="6243574" y="5161558"/>
            <a:ext cx="408325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700" b="1" dirty="0">
                <a:latin typeface="Avenir Book" panose="02000503020000020003" pitchFamily="2" charset="0"/>
                <a:ea typeface="Calibri" charset="0"/>
                <a:cs typeface="Calibri" charset="0"/>
              </a:rPr>
              <a:t>Ativo Imobiliário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DFD4B1F-8147-F4DF-0364-F5A80450536A}"/>
              </a:ext>
            </a:extLst>
          </p:cNvPr>
          <p:cNvSpPr txBox="1"/>
          <p:nvPr/>
        </p:nvSpPr>
        <p:spPr>
          <a:xfrm>
            <a:off x="3652160" y="1866853"/>
            <a:ext cx="1284437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effectLst/>
                <a:latin typeface="Avenir Black" panose="02000503020000020003" pitchFamily="2" charset="0"/>
              </a:rPr>
              <a:t>Holding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7468F178-A506-C2B1-99CC-7D74353F5C42}"/>
              </a:ext>
            </a:extLst>
          </p:cNvPr>
          <p:cNvSpPr txBox="1"/>
          <p:nvPr/>
        </p:nvSpPr>
        <p:spPr>
          <a:xfrm>
            <a:off x="6863541" y="1866853"/>
            <a:ext cx="2706182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75000"/>
                  </a:schemeClr>
                </a:solidFill>
                <a:effectLst/>
                <a:latin typeface="Avenir Black" panose="02000503020000020003" pitchFamily="2" charset="0"/>
              </a:rPr>
              <a:t>Fundos Exclusivos</a:t>
            </a:r>
          </a:p>
        </p:txBody>
      </p:sp>
      <p:pic>
        <p:nvPicPr>
          <p:cNvPr id="39" name="Imagem 38" descr="Logotipo, Ícone&#10;&#10;Descrição gerada automaticamente">
            <a:extLst>
              <a:ext uri="{FF2B5EF4-FFF2-40B4-BE49-F238E27FC236}">
                <a16:creationId xmlns:a16="http://schemas.microsoft.com/office/drawing/2014/main" id="{B754BB37-EEF5-B4C6-96A1-B254306B8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3816" y="6188096"/>
            <a:ext cx="405670" cy="405670"/>
          </a:xfrm>
          <a:prstGeom prst="rect">
            <a:avLst/>
          </a:prstGeom>
        </p:spPr>
      </p:pic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id="{274025C1-2B98-EE2D-9A6B-4CA4B58B22EE}"/>
              </a:ext>
            </a:extLst>
          </p:cNvPr>
          <p:cNvCxnSpPr>
            <a:cxnSpLocks/>
          </p:cNvCxnSpPr>
          <p:nvPr/>
        </p:nvCxnSpPr>
        <p:spPr>
          <a:xfrm>
            <a:off x="5227036" y="3532444"/>
            <a:ext cx="1432395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3CC3E23-15B6-8CCA-A488-2ACEE77EF6EF}"/>
              </a:ext>
            </a:extLst>
          </p:cNvPr>
          <p:cNvSpPr txBox="1"/>
          <p:nvPr/>
        </p:nvSpPr>
        <p:spPr>
          <a:xfrm>
            <a:off x="2872545" y="5978851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C372E869-CDFF-6101-D5E8-39740E55BBEF}"/>
              </a:ext>
            </a:extLst>
          </p:cNvPr>
          <p:cNvCxnSpPr>
            <a:cxnSpLocks/>
          </p:cNvCxnSpPr>
          <p:nvPr/>
        </p:nvCxnSpPr>
        <p:spPr>
          <a:xfrm flipH="1">
            <a:off x="6179889" y="1890779"/>
            <a:ext cx="1" cy="3904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81DE6F13-8B25-9EC9-E922-B982365DD5A1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C9C0F40-BA56-BCE7-2903-7348C2483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7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>
            <a:extLst>
              <a:ext uri="{FF2B5EF4-FFF2-40B4-BE49-F238E27FC236}">
                <a16:creationId xmlns:a16="http://schemas.microsoft.com/office/drawing/2014/main" id="{65CD2399-2DED-937C-AE24-135BA8D74E7F}"/>
              </a:ext>
            </a:extLst>
          </p:cNvPr>
          <p:cNvSpPr txBox="1"/>
          <p:nvPr/>
        </p:nvSpPr>
        <p:spPr>
          <a:xfrm>
            <a:off x="3043859" y="35284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Montserrat" pitchFamily="2" charset="77"/>
                <a:ea typeface="Calibri" charset="0"/>
                <a:cs typeface="Calibri" charset="0"/>
              </a:rPr>
              <a:t>FII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E1829DD-AB7F-0BB1-56D8-CC52D82FB8BD}"/>
              </a:ext>
            </a:extLst>
          </p:cNvPr>
          <p:cNvSpPr/>
          <p:nvPr/>
        </p:nvSpPr>
        <p:spPr>
          <a:xfrm>
            <a:off x="5686130" y="5167760"/>
            <a:ext cx="798273" cy="7866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4D6CBCD-71EF-67C4-86D3-4CCC8C47EE33}"/>
              </a:ext>
            </a:extLst>
          </p:cNvPr>
          <p:cNvSpPr/>
          <p:nvPr/>
        </p:nvSpPr>
        <p:spPr>
          <a:xfrm>
            <a:off x="1443208" y="3654803"/>
            <a:ext cx="1267477" cy="12489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1" name="Grupo 97">
            <a:extLst>
              <a:ext uri="{FF2B5EF4-FFF2-40B4-BE49-F238E27FC236}">
                <a16:creationId xmlns:a16="http://schemas.microsoft.com/office/drawing/2014/main" id="{3EDBB9A5-6527-4820-B9CA-E9E5D52F9D7A}"/>
              </a:ext>
            </a:extLst>
          </p:cNvPr>
          <p:cNvGrpSpPr/>
          <p:nvPr/>
        </p:nvGrpSpPr>
        <p:grpSpPr>
          <a:xfrm>
            <a:off x="829849" y="2496737"/>
            <a:ext cx="6515138" cy="2502673"/>
            <a:chOff x="4135739" y="1593479"/>
            <a:chExt cx="4995859" cy="2605634"/>
          </a:xfrm>
          <a:solidFill>
            <a:schemeClr val="bg1">
              <a:lumMod val="75000"/>
            </a:schemeClr>
          </a:solidFill>
        </p:grpSpPr>
        <p:sp>
          <p:nvSpPr>
            <p:cNvPr id="25" name="Retângulo Arredondado 56">
              <a:extLst>
                <a:ext uri="{FF2B5EF4-FFF2-40B4-BE49-F238E27FC236}">
                  <a16:creationId xmlns:a16="http://schemas.microsoft.com/office/drawing/2014/main" id="{067574DF-F6EE-4384-B138-09B012D04D7E}"/>
                </a:ext>
              </a:extLst>
            </p:cNvPr>
            <p:cNvSpPr/>
            <p:nvPr/>
          </p:nvSpPr>
          <p:spPr>
            <a:xfrm>
              <a:off x="7212956" y="3401917"/>
              <a:ext cx="1915468" cy="797196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rgbClr val="0070C0"/>
                </a:solidFill>
                <a:latin typeface="Avenir Heavy" panose="02000503020000020003" pitchFamily="2" charset="0"/>
              </a:endParaRPr>
            </a:p>
          </p:txBody>
        </p:sp>
        <p:sp>
          <p:nvSpPr>
            <p:cNvPr id="26" name="Retângulo Arredondado 55">
              <a:extLst>
                <a:ext uri="{FF2B5EF4-FFF2-40B4-BE49-F238E27FC236}">
                  <a16:creationId xmlns:a16="http://schemas.microsoft.com/office/drawing/2014/main" id="{A00A0672-E86E-4E42-A333-D26F6ED60CAC}"/>
                </a:ext>
              </a:extLst>
            </p:cNvPr>
            <p:cNvSpPr/>
            <p:nvPr/>
          </p:nvSpPr>
          <p:spPr>
            <a:xfrm>
              <a:off x="7212970" y="1593479"/>
              <a:ext cx="1915468" cy="7514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Avenir Heavy" panose="02000503020000020003" pitchFamily="2" charset="0"/>
                  <a:ea typeface="Calibri" charset="0"/>
                  <a:cs typeface="Calibri" charset="0"/>
                </a:rPr>
                <a:t>FIM</a:t>
              </a:r>
            </a:p>
          </p:txBody>
        </p:sp>
        <p:sp>
          <p:nvSpPr>
            <p:cNvPr id="27" name="Retângulo Arredondado 77">
              <a:extLst>
                <a:ext uri="{FF2B5EF4-FFF2-40B4-BE49-F238E27FC236}">
                  <a16:creationId xmlns:a16="http://schemas.microsoft.com/office/drawing/2014/main" id="{97A22A17-B87E-4ED9-9C30-77FFE1D8F38F}"/>
                </a:ext>
              </a:extLst>
            </p:cNvPr>
            <p:cNvSpPr/>
            <p:nvPr/>
          </p:nvSpPr>
          <p:spPr>
            <a:xfrm>
              <a:off x="7216130" y="2491146"/>
              <a:ext cx="1915468" cy="751432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Avenir Heavy" panose="02000503020000020003" pitchFamily="2" charset="0"/>
                  <a:ea typeface="Calibri" charset="0"/>
                  <a:cs typeface="Calibri" charset="0"/>
                </a:rPr>
                <a:t>FII</a:t>
              </a:r>
            </a:p>
          </p:txBody>
        </p:sp>
        <p:sp>
          <p:nvSpPr>
            <p:cNvPr id="28" name="Retângulo Arredondado 54">
              <a:extLst>
                <a:ext uri="{FF2B5EF4-FFF2-40B4-BE49-F238E27FC236}">
                  <a16:creationId xmlns:a16="http://schemas.microsoft.com/office/drawing/2014/main" id="{46582EC0-F4E0-496B-A7B8-14E0A3CCF391}"/>
                </a:ext>
              </a:extLst>
            </p:cNvPr>
            <p:cNvSpPr/>
            <p:nvPr/>
          </p:nvSpPr>
          <p:spPr>
            <a:xfrm>
              <a:off x="4135739" y="1910649"/>
              <a:ext cx="1915468" cy="75143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solidFill>
                    <a:schemeClr val="tx1"/>
                  </a:solidFill>
                  <a:latin typeface="Avenir Heavy" panose="02000503020000020003" pitchFamily="2" charset="0"/>
                  <a:ea typeface="Calibri" charset="0"/>
                  <a:cs typeface="Calibri" charset="0"/>
                </a:rPr>
                <a:t>SPE / Holding</a:t>
              </a:r>
            </a:p>
          </p:txBody>
        </p:sp>
      </p:grpSp>
      <p:sp>
        <p:nvSpPr>
          <p:cNvPr id="29" name="Retângulo Arredondado 56">
            <a:extLst>
              <a:ext uri="{FF2B5EF4-FFF2-40B4-BE49-F238E27FC236}">
                <a16:creationId xmlns:a16="http://schemas.microsoft.com/office/drawing/2014/main" id="{067574DF-F6EE-4384-B138-09B012D04D7E}"/>
              </a:ext>
            </a:extLst>
          </p:cNvPr>
          <p:cNvSpPr/>
          <p:nvPr/>
        </p:nvSpPr>
        <p:spPr>
          <a:xfrm>
            <a:off x="7493617" y="5230592"/>
            <a:ext cx="2497975" cy="765695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Ativo Financeiro</a:t>
            </a:r>
          </a:p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Renda Mensal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F7F7C56A-00DB-8F49-8732-25E19A15A64D}"/>
              </a:ext>
            </a:extLst>
          </p:cNvPr>
          <p:cNvSpPr txBox="1">
            <a:spLocks/>
          </p:cNvSpPr>
          <p:nvPr/>
        </p:nvSpPr>
        <p:spPr>
          <a:xfrm>
            <a:off x="692570" y="5083114"/>
            <a:ext cx="2768752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1. Imóveis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são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integralizados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no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fundo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,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ou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SPE é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integralizada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no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fundo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e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depois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extinta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F7F7C56A-00DB-8F49-8732-25E19A15A64D}"/>
              </a:ext>
            </a:extLst>
          </p:cNvPr>
          <p:cNvSpPr txBox="1">
            <a:spLocks/>
          </p:cNvSpPr>
          <p:nvPr/>
        </p:nvSpPr>
        <p:spPr>
          <a:xfrm>
            <a:off x="8319971" y="1371026"/>
            <a:ext cx="3058795" cy="2432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2. A renda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proveniente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dos Imóveis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fica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no FII e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pode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ser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destinada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para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reeinvestimentos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em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novos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ativos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imobiliários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. </a:t>
            </a:r>
          </a:p>
          <a:p>
            <a:pPr algn="r"/>
            <a:endParaRPr lang="en-US" sz="1300" dirty="0">
              <a:latin typeface="Avenir Book" panose="02000503020000020003" pitchFamily="2" charset="0"/>
              <a:ea typeface="+mn-ea"/>
              <a:cs typeface="+mn-cs"/>
            </a:endParaRPr>
          </a:p>
          <a:p>
            <a:pPr algn="r"/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3. A renda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proveniente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dos Imóveis é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destinada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ao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FIM e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pode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ser </a:t>
            </a:r>
            <a:r>
              <a:rPr lang="en-US" sz="1300" dirty="0" err="1">
                <a:latin typeface="Avenir Book" panose="02000503020000020003" pitchFamily="2" charset="0"/>
                <a:ea typeface="+mn-ea"/>
                <a:cs typeface="+mn-cs"/>
              </a:rPr>
              <a:t>destinada</a:t>
            </a:r>
            <a:r>
              <a:rPr lang="en-US" sz="1300" dirty="0">
                <a:latin typeface="Avenir Book" panose="02000503020000020003" pitchFamily="2" charset="0"/>
                <a:ea typeface="+mn-ea"/>
                <a:cs typeface="+mn-cs"/>
              </a:rPr>
              <a:t> para Investimentos no mercado financeiro.</a:t>
            </a:r>
          </a:p>
          <a:p>
            <a:pPr algn="r"/>
            <a:endParaRPr lang="en-US" sz="1300" dirty="0">
              <a:latin typeface="Avenir Book" panose="02000503020000020003" pitchFamily="2" charset="0"/>
              <a:ea typeface="+mn-ea"/>
              <a:cs typeface="+mn-cs"/>
            </a:endParaRPr>
          </a:p>
          <a:p>
            <a:pPr algn="r"/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Ambos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sem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tributação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; </a:t>
            </a:r>
          </a:p>
          <a:p>
            <a:pPr algn="r"/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Que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somente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incide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na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distribuição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 para a Pessoa </a:t>
            </a:r>
            <a:r>
              <a:rPr lang="en-US" sz="1300" b="1" dirty="0" err="1">
                <a:latin typeface="Avenir Heavy" panose="02000503020000020003" pitchFamily="2" charset="0"/>
                <a:ea typeface="+mn-ea"/>
                <a:cs typeface="+mn-cs"/>
              </a:rPr>
              <a:t>Física</a:t>
            </a:r>
            <a:r>
              <a:rPr lang="en-US" sz="1300" b="1" dirty="0">
                <a:latin typeface="Avenir Heavy" panose="0200050302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38" name="Título 1">
            <a:extLst>
              <a:ext uri="{FF2B5EF4-FFF2-40B4-BE49-F238E27FC236}">
                <a16:creationId xmlns:a16="http://schemas.microsoft.com/office/drawing/2014/main" id="{F7F7C56A-00DB-8F49-8732-25E19A15A64D}"/>
              </a:ext>
            </a:extLst>
          </p:cNvPr>
          <p:cNvSpPr txBox="1">
            <a:spLocks/>
          </p:cNvSpPr>
          <p:nvPr/>
        </p:nvSpPr>
        <p:spPr>
          <a:xfrm>
            <a:off x="7200612" y="4151569"/>
            <a:ext cx="417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en-US" sz="1000" dirty="0">
                <a:latin typeface="Avenir Book" panose="02000503020000020003" pitchFamily="2" charset="0"/>
                <a:ea typeface="+mn-ea"/>
                <a:cs typeface="+mn-cs"/>
              </a:rPr>
              <a:t>FIM = Fundo de </a:t>
            </a:r>
            <a:r>
              <a:rPr lang="en-US" sz="1000" dirty="0" err="1">
                <a:latin typeface="Avenir Book" panose="02000503020000020003" pitchFamily="2" charset="0"/>
                <a:ea typeface="+mn-ea"/>
                <a:cs typeface="+mn-cs"/>
              </a:rPr>
              <a:t>Investimento</a:t>
            </a:r>
            <a:r>
              <a:rPr lang="en-US" sz="10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000" dirty="0" err="1">
                <a:latin typeface="Avenir Book" panose="02000503020000020003" pitchFamily="2" charset="0"/>
                <a:ea typeface="+mn-ea"/>
                <a:cs typeface="+mn-cs"/>
              </a:rPr>
              <a:t>Multimercado</a:t>
            </a:r>
            <a:endParaRPr lang="en-US" sz="1000" dirty="0">
              <a:latin typeface="Avenir Book" panose="02000503020000020003" pitchFamily="2" charset="0"/>
              <a:ea typeface="+mn-ea"/>
              <a:cs typeface="+mn-cs"/>
            </a:endParaRPr>
          </a:p>
          <a:p>
            <a:pPr algn="r"/>
            <a:r>
              <a:rPr lang="en-US" sz="1000" dirty="0">
                <a:latin typeface="Avenir Book" panose="02000503020000020003" pitchFamily="2" charset="0"/>
                <a:ea typeface="+mn-ea"/>
                <a:cs typeface="+mn-cs"/>
              </a:rPr>
              <a:t>FII = Fundo de </a:t>
            </a:r>
            <a:r>
              <a:rPr lang="en-US" sz="1000" dirty="0" err="1">
                <a:latin typeface="Avenir Book" panose="02000503020000020003" pitchFamily="2" charset="0"/>
                <a:ea typeface="+mn-ea"/>
                <a:cs typeface="+mn-cs"/>
              </a:rPr>
              <a:t>Investimento</a:t>
            </a:r>
            <a:r>
              <a:rPr lang="en-US" sz="1000" dirty="0"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lang="en-US" sz="1000" dirty="0" err="1">
                <a:latin typeface="Avenir Book" panose="02000503020000020003" pitchFamily="2" charset="0"/>
                <a:ea typeface="+mn-ea"/>
                <a:cs typeface="+mn-cs"/>
              </a:rPr>
              <a:t>Imobiliário</a:t>
            </a:r>
            <a:endParaRPr lang="en-US" sz="1000" dirty="0"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4" name="Retângulo Arredondado 54">
            <a:extLst>
              <a:ext uri="{FF2B5EF4-FFF2-40B4-BE49-F238E27FC236}">
                <a16:creationId xmlns:a16="http://schemas.microsoft.com/office/drawing/2014/main" id="{82E2DA95-C3F4-462B-88BC-F3A7CD754A4F}"/>
              </a:ext>
            </a:extLst>
          </p:cNvPr>
          <p:cNvSpPr/>
          <p:nvPr/>
        </p:nvSpPr>
        <p:spPr>
          <a:xfrm>
            <a:off x="832213" y="1598152"/>
            <a:ext cx="2497975" cy="7217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Sócio(s) PF</a:t>
            </a:r>
          </a:p>
        </p:txBody>
      </p:sp>
      <p:pic>
        <p:nvPicPr>
          <p:cNvPr id="44" name="Gráfico 43" descr="Casa com preenchimento sólido">
            <a:extLst>
              <a:ext uri="{FF2B5EF4-FFF2-40B4-BE49-F238E27FC236}">
                <a16:creationId xmlns:a16="http://schemas.microsoft.com/office/drawing/2014/main" id="{14B43D69-F877-A377-EB0F-370D0AB5F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9000" y="3733951"/>
            <a:ext cx="994602" cy="994602"/>
          </a:xfrm>
          <a:prstGeom prst="rect">
            <a:avLst/>
          </a:prstGeom>
        </p:spPr>
      </p:pic>
      <p:pic>
        <p:nvPicPr>
          <p:cNvPr id="47" name="Gráfico 46" descr="Casa com preenchimento sólido">
            <a:extLst>
              <a:ext uri="{FF2B5EF4-FFF2-40B4-BE49-F238E27FC236}">
                <a16:creationId xmlns:a16="http://schemas.microsoft.com/office/drawing/2014/main" id="{CEF036F8-FCB7-DBFD-FE45-A12E13F560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0228" y="5189000"/>
            <a:ext cx="657863" cy="657863"/>
          </a:xfrm>
          <a:prstGeom prst="rect">
            <a:avLst/>
          </a:prstGeom>
        </p:spPr>
      </p:pic>
      <p:pic>
        <p:nvPicPr>
          <p:cNvPr id="52" name="Picture 2" descr="Cifrão – Wikipédia, a enciclopédia livre">
            <a:extLst>
              <a:ext uri="{FF2B5EF4-FFF2-40B4-BE49-F238E27FC236}">
                <a16:creationId xmlns:a16="http://schemas.microsoft.com/office/drawing/2014/main" id="{AEF3FC80-322A-4F43-F922-9EF288F10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538" y="3985545"/>
            <a:ext cx="371689" cy="3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Cifrão – Wikipédia, a enciclopédia livre">
            <a:extLst>
              <a:ext uri="{FF2B5EF4-FFF2-40B4-BE49-F238E27FC236}">
                <a16:creationId xmlns:a16="http://schemas.microsoft.com/office/drawing/2014/main" id="{8CBB1103-AECF-AF34-0CC6-1B8E3A646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86" y="3558587"/>
            <a:ext cx="371689" cy="3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0F50CF9-A98D-9CB7-91D6-74A59675BD2B}"/>
              </a:ext>
            </a:extLst>
          </p:cNvPr>
          <p:cNvSpPr txBox="1"/>
          <p:nvPr/>
        </p:nvSpPr>
        <p:spPr>
          <a:xfrm>
            <a:off x="607593" y="866735"/>
            <a:ext cx="798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latin typeface="Avenir Black" panose="02000503020000020003" pitchFamily="2" charset="0"/>
              </a:rPr>
              <a:t>Fundo Exclusivo</a:t>
            </a:r>
            <a:endParaRPr lang="pt-BR" sz="2000" b="1" dirty="0">
              <a:effectLst/>
              <a:latin typeface="Avenir Black" panose="02000503020000020003" pitchFamily="2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31C303E-E8F4-116D-DBCE-4CDDBA03FB64}"/>
              </a:ext>
            </a:extLst>
          </p:cNvPr>
          <p:cNvSpPr txBox="1"/>
          <p:nvPr/>
        </p:nvSpPr>
        <p:spPr>
          <a:xfrm>
            <a:off x="2855575" y="6091949"/>
            <a:ext cx="6480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chemeClr val="bg1">
                    <a:lumMod val="85000"/>
                  </a:schemeClr>
                </a:solidFill>
                <a:latin typeface="Montserrat" pitchFamily="2" charset="77"/>
              </a:rPr>
              <a:t>CONFIDENCIAL</a:t>
            </a:r>
          </a:p>
        </p:txBody>
      </p: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FDDA5E25-871A-5202-2C01-37B7363BB628}"/>
              </a:ext>
            </a:extLst>
          </p:cNvPr>
          <p:cNvCxnSpPr>
            <a:cxnSpLocks/>
          </p:cNvCxnSpPr>
          <p:nvPr/>
        </p:nvCxnSpPr>
        <p:spPr>
          <a:xfrm>
            <a:off x="2078837" y="2319892"/>
            <a:ext cx="0" cy="30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7EEB4970-3DAA-F051-B5A3-59995B7F5BDE}"/>
              </a:ext>
            </a:extLst>
          </p:cNvPr>
          <p:cNvCxnSpPr>
            <a:cxnSpLocks/>
          </p:cNvCxnSpPr>
          <p:nvPr/>
        </p:nvCxnSpPr>
        <p:spPr>
          <a:xfrm flipH="1">
            <a:off x="4114570" y="1703065"/>
            <a:ext cx="1" cy="3001753"/>
          </a:xfrm>
          <a:prstGeom prst="line">
            <a:avLst/>
          </a:prstGeom>
          <a:ln>
            <a:solidFill>
              <a:srgbClr val="04D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Arredondado 54">
            <a:extLst>
              <a:ext uri="{FF2B5EF4-FFF2-40B4-BE49-F238E27FC236}">
                <a16:creationId xmlns:a16="http://schemas.microsoft.com/office/drawing/2014/main" id="{947D09F0-C665-9F25-3B4D-1810161F531B}"/>
              </a:ext>
            </a:extLst>
          </p:cNvPr>
          <p:cNvSpPr/>
          <p:nvPr/>
        </p:nvSpPr>
        <p:spPr>
          <a:xfrm>
            <a:off x="4840406" y="1600509"/>
            <a:ext cx="2497975" cy="72174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Sócio(s) PF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7FE3DE0-E172-01B4-95F0-B06273E9F949}"/>
              </a:ext>
            </a:extLst>
          </p:cNvPr>
          <p:cNvSpPr txBox="1"/>
          <p:nvPr/>
        </p:nvSpPr>
        <p:spPr>
          <a:xfrm>
            <a:off x="3043859" y="26645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FIM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CEA609A-F497-432E-B8FB-B3AB82E6CD95}"/>
              </a:ext>
            </a:extLst>
          </p:cNvPr>
          <p:cNvSpPr txBox="1"/>
          <p:nvPr/>
        </p:nvSpPr>
        <p:spPr>
          <a:xfrm>
            <a:off x="3069480" y="44425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Ativo Imobiliário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5F0D922-F9D8-C20F-DA88-8F937DA1F442}"/>
              </a:ext>
            </a:extLst>
          </p:cNvPr>
          <p:cNvCxnSpPr>
            <a:cxnSpLocks/>
          </p:cNvCxnSpPr>
          <p:nvPr/>
        </p:nvCxnSpPr>
        <p:spPr>
          <a:xfrm>
            <a:off x="6089393" y="2275863"/>
            <a:ext cx="0" cy="30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EDBEF88C-2A01-70A2-C64E-D2B2DD937971}"/>
              </a:ext>
            </a:extLst>
          </p:cNvPr>
          <p:cNvCxnSpPr>
            <a:cxnSpLocks/>
          </p:cNvCxnSpPr>
          <p:nvPr/>
        </p:nvCxnSpPr>
        <p:spPr>
          <a:xfrm>
            <a:off x="6117480" y="3158296"/>
            <a:ext cx="0" cy="30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D467B575-6CB9-AF7F-3765-E817E63542D1}"/>
              </a:ext>
            </a:extLst>
          </p:cNvPr>
          <p:cNvCxnSpPr>
            <a:cxnSpLocks/>
          </p:cNvCxnSpPr>
          <p:nvPr/>
        </p:nvCxnSpPr>
        <p:spPr>
          <a:xfrm>
            <a:off x="6117480" y="4028621"/>
            <a:ext cx="0" cy="3076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6A983504-125C-B069-F40B-AA5B1AFE171A}"/>
              </a:ext>
            </a:extLst>
          </p:cNvPr>
          <p:cNvCxnSpPr>
            <a:cxnSpLocks/>
          </p:cNvCxnSpPr>
          <p:nvPr/>
        </p:nvCxnSpPr>
        <p:spPr>
          <a:xfrm>
            <a:off x="5479062" y="5211774"/>
            <a:ext cx="0" cy="482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>
            <a:extLst>
              <a:ext uri="{FF2B5EF4-FFF2-40B4-BE49-F238E27FC236}">
                <a16:creationId xmlns:a16="http://schemas.microsoft.com/office/drawing/2014/main" id="{D019390D-E953-17BE-9DE4-B13807F0C5A6}"/>
              </a:ext>
            </a:extLst>
          </p:cNvPr>
          <p:cNvCxnSpPr>
            <a:cxnSpLocks/>
          </p:cNvCxnSpPr>
          <p:nvPr/>
        </p:nvCxnSpPr>
        <p:spPr>
          <a:xfrm flipV="1">
            <a:off x="6627976" y="5394874"/>
            <a:ext cx="0" cy="601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eta Dobrada 50">
            <a:extLst>
              <a:ext uri="{FF2B5EF4-FFF2-40B4-BE49-F238E27FC236}">
                <a16:creationId xmlns:a16="http://schemas.microsoft.com/office/drawing/2014/main" id="{DC0E4BFF-106F-571A-6672-D3EC47CD2E55}"/>
              </a:ext>
            </a:extLst>
          </p:cNvPr>
          <p:cNvSpPr/>
          <p:nvPr/>
        </p:nvSpPr>
        <p:spPr>
          <a:xfrm rot="8434430" flipH="1">
            <a:off x="3649218" y="5276175"/>
            <a:ext cx="930700" cy="979349"/>
          </a:xfrm>
          <a:prstGeom prst="bentArrow">
            <a:avLst>
              <a:gd name="adj1" fmla="val 11045"/>
              <a:gd name="adj2" fmla="val 23090"/>
              <a:gd name="adj3" fmla="val 25000"/>
              <a:gd name="adj4" fmla="val 5692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4" name="Seta para Cima 63">
            <a:extLst>
              <a:ext uri="{FF2B5EF4-FFF2-40B4-BE49-F238E27FC236}">
                <a16:creationId xmlns:a16="http://schemas.microsoft.com/office/drawing/2014/main" id="{0FA4D93D-78D5-0E6D-E7A3-0FC69DE57CCF}"/>
              </a:ext>
            </a:extLst>
          </p:cNvPr>
          <p:cNvSpPr/>
          <p:nvPr/>
        </p:nvSpPr>
        <p:spPr>
          <a:xfrm>
            <a:off x="7892968" y="2731520"/>
            <a:ext cx="240130" cy="2024164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600715C-0318-2B58-F458-2FCE6D982B30}"/>
              </a:ext>
            </a:extLst>
          </p:cNvPr>
          <p:cNvSpPr txBox="1"/>
          <p:nvPr/>
        </p:nvSpPr>
        <p:spPr>
          <a:xfrm>
            <a:off x="3069900" y="35284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venir Heavy" panose="02000503020000020003" pitchFamily="2" charset="0"/>
                <a:ea typeface="Calibri" charset="0"/>
                <a:cs typeface="Calibri" charset="0"/>
              </a:rPr>
              <a:t>FII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44D2E1A-4026-F997-0645-0A1897409256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8466639-EA02-9D3A-43B7-1C13AA0FD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39C3D32-0B88-7D4F-9F78-BDB618618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685767"/>
              </p:ext>
            </p:extLst>
          </p:nvPr>
        </p:nvGraphicFramePr>
        <p:xfrm>
          <a:off x="833119" y="1390440"/>
          <a:ext cx="10245407" cy="4458594"/>
        </p:xfrm>
        <a:graphic>
          <a:graphicData uri="http://schemas.openxmlformats.org/drawingml/2006/table">
            <a:tbl>
              <a:tblPr firstRow="1" bandRow="1"/>
              <a:tblGrid>
                <a:gridCol w="2670472">
                  <a:extLst>
                    <a:ext uri="{9D8B030D-6E8A-4147-A177-3AD203B41FA5}">
                      <a16:colId xmlns:a16="http://schemas.microsoft.com/office/drawing/2014/main" val="2557656314"/>
                    </a:ext>
                  </a:extLst>
                </a:gridCol>
                <a:gridCol w="2480832">
                  <a:extLst>
                    <a:ext uri="{9D8B030D-6E8A-4147-A177-3AD203B41FA5}">
                      <a16:colId xmlns:a16="http://schemas.microsoft.com/office/drawing/2014/main" val="3768108234"/>
                    </a:ext>
                  </a:extLst>
                </a:gridCol>
                <a:gridCol w="2545437">
                  <a:extLst>
                    <a:ext uri="{9D8B030D-6E8A-4147-A177-3AD203B41FA5}">
                      <a16:colId xmlns:a16="http://schemas.microsoft.com/office/drawing/2014/main" val="2130236456"/>
                    </a:ext>
                  </a:extLst>
                </a:gridCol>
                <a:gridCol w="2548666">
                  <a:extLst>
                    <a:ext uri="{9D8B030D-6E8A-4147-A177-3AD203B41FA5}">
                      <a16:colId xmlns:a16="http://schemas.microsoft.com/office/drawing/2014/main" val="252186196"/>
                    </a:ext>
                  </a:extLst>
                </a:gridCol>
              </a:tblGrid>
              <a:tr h="608976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pt-BR" sz="1400" b="1" i="0" u="none" strike="noStrike" kern="1200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ea typeface="+mn-ea"/>
                          <a:cs typeface="Segoe UI" panose="020B0502040204020203" pitchFamily="34" charset="0"/>
                        </a:rPr>
                        <a:t>TRIBUTAÇÃO</a:t>
                      </a:r>
                    </a:p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cs typeface="Segoe UI" panose="020B0502040204020203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cs typeface="Segoe UI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FUNDOS - FII e FIM</a:t>
                      </a:r>
                    </a:p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cs typeface="Segoe UI" panose="020B0502040204020203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cs typeface="Segoe UI" panose="020B0502040204020203" pitchFamily="34" charset="0"/>
                      </a:endParaRPr>
                    </a:p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HOLDING</a:t>
                      </a:r>
                    </a:p>
                    <a:p>
                      <a:pPr algn="ctr" rtl="0" fontAlgn="ctr"/>
                      <a:endParaRPr lang="pt-BR" sz="1400" b="1" i="0" u="none" strike="noStrike" dirty="0">
                        <a:solidFill>
                          <a:schemeClr val="tx1"/>
                        </a:solidFill>
                        <a:effectLst/>
                        <a:latin typeface="Avenir Book" panose="02000503020000020003" pitchFamily="2" charset="0"/>
                        <a:cs typeface="Segoe UI" panose="020B0502040204020203" pitchFamily="34" charset="0"/>
                      </a:endParaRP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208454"/>
                  </a:ext>
                </a:extLst>
              </a:tr>
              <a:tr h="23610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Veículo de Investimentos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PIS/ COFINS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3,65% sobre a Receita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196310"/>
                  </a:ext>
                </a:extLst>
              </a:tr>
              <a:tr h="355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IR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4,8% sobre o Lucro Tributável* 10%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643480"/>
                  </a:ext>
                </a:extLst>
              </a:tr>
              <a:tr h="3129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CSLL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2,88% sobre o Lucro Tributável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897187"/>
                  </a:ext>
                </a:extLst>
              </a:tr>
              <a:tr h="355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Ativos financeiros imobiliários (CRI,LCI,FII)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15% a 22,5% sobre ganho de capital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59262"/>
                  </a:ext>
                </a:extLst>
              </a:tr>
              <a:tr h="3554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Outros instrumentos Financeiros (Renda Fixa)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22,5% a 15% no FII, 0% no FIM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6,53% Circulante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11182"/>
                  </a:ext>
                </a:extLst>
              </a:tr>
              <a:tr h="52938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Vende de Ativos Imobiliários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0%  sobre ganho de capital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34%  sobre ganho de capital  quando do Propriedade de Invest. 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824354"/>
                  </a:ext>
                </a:extLst>
              </a:tr>
              <a:tr h="2361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Distribuições / Dividendos Pagos a Investidores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Pessoa Física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15% (FIM) , 20% (FII)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04052"/>
                  </a:ext>
                </a:extLst>
              </a:tr>
              <a:tr h="3042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Fundo de Investimento Local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237093"/>
                  </a:ext>
                </a:extLst>
              </a:tr>
              <a:tr h="23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Investidor Estrangeiro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818661"/>
                  </a:ext>
                </a:extLst>
              </a:tr>
              <a:tr h="31295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Ganho de Capital na venda de cotas pelos investidores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Pessoa Física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15% (FIM) , 20% (FII)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Progressiva com mínimo de 15%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941727"/>
                  </a:ext>
                </a:extLst>
              </a:tr>
              <a:tr h="30420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Fundo de Investimento Local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866060"/>
                  </a:ext>
                </a:extLst>
              </a:tr>
              <a:tr h="23610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Investidor Estrangeiro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venir Book" panose="02000503020000020003" pitchFamily="2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7829" marR="7829" marT="78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716009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82D096A8-74D9-408D-C74A-07057E193CE6}"/>
              </a:ext>
            </a:extLst>
          </p:cNvPr>
          <p:cNvSpPr txBox="1"/>
          <p:nvPr/>
        </p:nvSpPr>
        <p:spPr>
          <a:xfrm>
            <a:off x="604693" y="569585"/>
            <a:ext cx="79829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000" b="1" dirty="0">
                <a:latin typeface="Avenir Black" panose="02000503020000020003" pitchFamily="2" charset="0"/>
              </a:rPr>
              <a:t>Tributação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C337AF7-1F8B-1EA0-8BA4-3540FEC1923F}"/>
              </a:ext>
            </a:extLst>
          </p:cNvPr>
          <p:cNvSpPr/>
          <p:nvPr/>
        </p:nvSpPr>
        <p:spPr>
          <a:xfrm flipH="1">
            <a:off x="11633792" y="0"/>
            <a:ext cx="45719" cy="59238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4D17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C23717-5082-5690-77F7-4D0F04691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4793" y="6264876"/>
            <a:ext cx="584717" cy="4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1589</Words>
  <Application>Microsoft Office PowerPoint</Application>
  <PresentationFormat>Widescreen</PresentationFormat>
  <Paragraphs>375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Avenir Black</vt:lpstr>
      <vt:lpstr>Avenir Book</vt:lpstr>
      <vt:lpstr>Avenir Heavy</vt:lpstr>
      <vt:lpstr>Calibri</vt:lpstr>
      <vt:lpstr>Calibri Light</vt:lpstr>
      <vt:lpstr>Century Gothic</vt:lpstr>
      <vt:lpstr>Montserrat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Bia Polido</dc:creator>
  <cp:lastModifiedBy>Tiago Simon</cp:lastModifiedBy>
  <cp:revision>4</cp:revision>
  <dcterms:created xsi:type="dcterms:W3CDTF">2022-09-14T21:29:37Z</dcterms:created>
  <dcterms:modified xsi:type="dcterms:W3CDTF">2022-09-15T13:34:29Z</dcterms:modified>
</cp:coreProperties>
</file>